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8" r:id="rId4"/>
    <p:sldId id="290" r:id="rId5"/>
    <p:sldId id="301" r:id="rId6"/>
    <p:sldId id="289" r:id="rId7"/>
    <p:sldId id="306" r:id="rId8"/>
    <p:sldId id="292" r:id="rId9"/>
    <p:sldId id="300" r:id="rId10"/>
    <p:sldId id="293" r:id="rId11"/>
    <p:sldId id="302" r:id="rId12"/>
    <p:sldId id="305" r:id="rId13"/>
    <p:sldId id="303" r:id="rId14"/>
    <p:sldId id="304" r:id="rId15"/>
    <p:sldId id="295" r:id="rId16"/>
    <p:sldId id="296" r:id="rId17"/>
    <p:sldId id="291" r:id="rId18"/>
    <p:sldId id="298" r:id="rId19"/>
    <p:sldId id="297" r:id="rId2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28"/>
    <a:srgbClr val="18307C"/>
    <a:srgbClr val="111111"/>
    <a:srgbClr val="474747"/>
    <a:srgbClr val="585858"/>
    <a:srgbClr val="4D4D4D"/>
    <a:srgbClr val="A9220B"/>
    <a:srgbClr val="D90B00"/>
    <a:srgbClr val="212121"/>
    <a:srgbClr val="C92C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23" autoAdjust="0"/>
    <p:restoredTop sz="94767" autoAdjust="0"/>
  </p:normalViewPr>
  <p:slideViewPr>
    <p:cSldViewPr snapToGrid="0" snapToObjects="1">
      <p:cViewPr varScale="1">
        <p:scale>
          <a:sx n="102" d="100"/>
          <a:sy n="102" d="100"/>
        </p:scale>
        <p:origin x="-84" y="-144"/>
      </p:cViewPr>
      <p:guideLst>
        <p:guide orient="horz" pos="2203"/>
        <p:guide orient="horz" pos="811"/>
        <p:guide orient="horz" pos="2278"/>
        <p:guide pos="2881"/>
        <p:guide pos="5619"/>
        <p:guide pos="141"/>
        <p:guide pos="2642"/>
        <p:guide pos="570"/>
        <p:guide pos="4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9D751-3292-4478-88A3-2E379BA1765D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63DC5-44D5-4EC1-8302-B1BC5D5DC40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928C-AC38-40CC-B21C-26FF5B2F0544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EA31-FCB9-4459-9DC6-94DEF03DBEA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FEBC-CC17-4DF8-BDA6-3572F16EBE83}" type="datetimeFigureOut">
              <a:rPr lang="it-IT" smtClean="0"/>
              <a:pPr/>
              <a:t>08/06/2012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82725" y="2984654"/>
            <a:ext cx="63742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2300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9030" y="0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  <a:endParaRPr lang="en-US" sz="2700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9029" y="346717"/>
            <a:ext cx="2368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800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 flipV="1">
            <a:off x="1482725" y="359999"/>
            <a:ext cx="7437438" cy="16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2305" y="562161"/>
            <a:ext cx="1779795" cy="20317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467787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COLLECTION CENTRE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" y="1239521"/>
            <a:ext cx="808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Collection Centre at Kanpur </a:t>
            </a:r>
            <a:r>
              <a:rPr lang="en-US" sz="1600" dirty="0" err="1" smtClean="0">
                <a:solidFill>
                  <a:schemeClr val="bg1"/>
                </a:solidFill>
                <a:latin typeface="Verdana" pitchFamily="34" charset="0"/>
              </a:rPr>
              <a:t>Dehat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" name="Picture 10" descr="2 Collection cent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839" y="2028825"/>
            <a:ext cx="4167186" cy="2924175"/>
          </a:xfrm>
          <a:prstGeom prst="rect">
            <a:avLst/>
          </a:prstGeom>
        </p:spPr>
      </p:pic>
      <p:pic>
        <p:nvPicPr>
          <p:cNvPr id="12" name="Picture 11" descr="4 Procurement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6637" y="2028825"/>
            <a:ext cx="3728403" cy="292417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53437" y="36625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AWARENESS CAMPAIGNS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3680" y="1239521"/>
            <a:ext cx="580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Capacity building, awareness campaigns, banners, posters to guide, sensitize and mobilize the rural masses for feedstock aggregation</a:t>
            </a:r>
          </a:p>
        </p:txBody>
      </p:sp>
      <p:pic>
        <p:nvPicPr>
          <p:cNvPr id="11" name="Picture 10" descr="IMG_4874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613" y="1239520"/>
            <a:ext cx="2357949" cy="3627119"/>
          </a:xfrm>
          <a:prstGeom prst="rect">
            <a:avLst/>
          </a:prstGeom>
        </p:spPr>
      </p:pic>
      <p:pic>
        <p:nvPicPr>
          <p:cNvPr id="14" name="Picture 13" descr="4 Training to the Job card hold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1511" y="2070519"/>
            <a:ext cx="4832065" cy="295980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53437" y="36625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AWARENESS CAMPAIGNS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pic>
        <p:nvPicPr>
          <p:cNvPr id="10" name="Picture 9" descr="1 Awareness at village 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99592"/>
            <a:ext cx="4170784" cy="3567993"/>
          </a:xfrm>
          <a:prstGeom prst="rect">
            <a:avLst/>
          </a:prstGeom>
        </p:spPr>
      </p:pic>
      <p:pic>
        <p:nvPicPr>
          <p:cNvPr id="12" name="Picture 11" descr="2 Awareness at GP lev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6646" y="1399593"/>
            <a:ext cx="4105468" cy="356799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36625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PROCUREMENT MODEL 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800" y="1381760"/>
            <a:ext cx="801623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 model of procurement with multiple aggregation points at block level, involving micro-entrepreneurs, local merchants, shopkeepers 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Pongamia procurement has been achieved this season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Neem procurement plan is set and geared up </a:t>
            </a:r>
          </a:p>
          <a:p>
            <a:endParaRPr lang="en-US" sz="1100" dirty="0" err="1" smtClean="0">
              <a:solidFill>
                <a:schemeClr val="bg1">
                  <a:lumMod val="85000"/>
                </a:schemeClr>
              </a:solidFill>
              <a:latin typeface="Puritan 2.0" pitchFamily="50" charset="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454438"/>
            <a:ext cx="519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PROCUREMENT CHALLENGES </a:t>
            </a:r>
            <a:endParaRPr lang="en-US" sz="24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800" y="1381760"/>
            <a:ext cx="801623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Large geographical spread of feedstock sources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Scattered small quantities   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Challenges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Reaching out to primary collectors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Logistics &amp; Supply Chain Management</a:t>
            </a:r>
          </a:p>
          <a:p>
            <a:endParaRPr lang="en-US" sz="1100" dirty="0" err="1" smtClean="0">
              <a:solidFill>
                <a:schemeClr val="bg1">
                  <a:lumMod val="85000"/>
                </a:schemeClr>
              </a:solidFill>
              <a:latin typeface="Puritan 2.0" pitchFamily="50" charset="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223839" y="306673"/>
            <a:ext cx="553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PONGAMIA: ATTRACTIVE SOURCE</a:t>
            </a:r>
            <a:endParaRPr lang="en-US" sz="2000" b="1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839" y="697766"/>
            <a:ext cx="62540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Sufficient Pongamia feedstock has been aggregated from forests plantation across UP 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Huge potential to be explored in next season</a:t>
            </a:r>
          </a:p>
          <a:p>
            <a:endParaRPr lang="en-US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Pongamia comes across as sustainable source of biofuel feedstock in UP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BREL is moving towards more Pongamia plantation in subsequent years</a:t>
            </a:r>
          </a:p>
        </p:txBody>
      </p:sp>
      <p:pic>
        <p:nvPicPr>
          <p:cNvPr id="11" name="Picture 10" descr="Pongamia Collection-Chitrak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4473" y="2780522"/>
            <a:ext cx="3468093" cy="2225819"/>
          </a:xfrm>
          <a:prstGeom prst="rect">
            <a:avLst/>
          </a:prstGeom>
        </p:spPr>
      </p:pic>
      <p:pic>
        <p:nvPicPr>
          <p:cNvPr id="2051" name="Picture 3" descr="\\deepti\ForFileSharing\DSC045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102" y="3006091"/>
            <a:ext cx="3372292" cy="2137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36625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SVO PRODUCTION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839" y="889476"/>
            <a:ext cx="7901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First lot of Jatropha SVO is produced 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and sent to BPCL 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for trans-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34" charset="0"/>
              </a:rPr>
              <a:t>esterification</a:t>
            </a:r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" name="Picture 10" descr="IMG_4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746827"/>
            <a:ext cx="4587766" cy="4079174"/>
          </a:xfrm>
          <a:prstGeom prst="rect">
            <a:avLst/>
          </a:prstGeom>
        </p:spPr>
      </p:pic>
      <p:pic>
        <p:nvPicPr>
          <p:cNvPr id="1026" name="Picture 2" descr="D:\sharing\Copy of IMG_49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749" y="1843583"/>
            <a:ext cx="3774739" cy="28310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223839" y="366256"/>
            <a:ext cx="519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SOCIO-ECONOMIC VENTURE</a:t>
            </a:r>
            <a:endParaRPr lang="en-US" sz="24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839" y="950957"/>
            <a:ext cx="858727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Employment generation, feedstock buyback from Gram Panchayats, wasteland utilization for green cover and cash crops,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Production of eco-friendly fuel reducing green house gases and emissions</a:t>
            </a:r>
          </a:p>
          <a:p>
            <a:endParaRPr lang="en-US" sz="1100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675" y="2202024"/>
            <a:ext cx="4070833" cy="2772552"/>
          </a:xfrm>
          <a:prstGeom prst="rect">
            <a:avLst/>
          </a:prstGeom>
        </p:spPr>
      </p:pic>
      <p:pic>
        <p:nvPicPr>
          <p:cNvPr id="11" name="Picture 10" descr="Copy of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89" y="2202024"/>
            <a:ext cx="3973115" cy="277255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22360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BIODIESEL PRICING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6960" y="1483360"/>
            <a:ext cx="5085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Another setback- Current biodiesel price @ Rs 32.5/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litre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 is much lower than that of diesel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Policy measures to justify the unreasonable gap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In the larger perspective of environment protection and limited availability of fossil fuel, bio diesel should be priced at par with diesel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9" descr="bio-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839" y="1384360"/>
            <a:ext cx="2967990" cy="296799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22360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THANKS FOR YOUR ATTENTION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614" y="1991191"/>
            <a:ext cx="7012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solidFill>
                  <a:schemeClr val="bg1"/>
                </a:solidFill>
                <a:latin typeface="Arial Black" pitchFamily="34" charset="0"/>
                <a:cs typeface="Mangal" pitchFamily="2"/>
              </a:rPr>
              <a:t>THANKS</a:t>
            </a:r>
            <a:endParaRPr lang="en-US" sz="9600" dirty="0" err="1" smtClean="0">
              <a:solidFill>
                <a:schemeClr val="bg1"/>
              </a:solidFill>
              <a:latin typeface="Arial Black" pitchFamily="34" charset="0"/>
              <a:cs typeface="Mangal" pitchFamily="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36625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PROCESSES INVOLVED  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60400" y="954019"/>
            <a:ext cx="788451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Wasteland Identification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from District level land records </a:t>
            </a: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1100" dirty="0" err="1" smtClean="0">
              <a:solidFill>
                <a:schemeClr val="bg1">
                  <a:lumMod val="85000"/>
                </a:schemeClr>
              </a:solidFill>
              <a:latin typeface="Puritan 2.0" pitchFamily="50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60400" y="1677294"/>
            <a:ext cx="68495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Liaise with the block officials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to verify wasteland data for biofuel plantation under Jeevan Jyoti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Pariyojna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1100" dirty="0" err="1" smtClean="0">
              <a:solidFill>
                <a:schemeClr val="bg1">
                  <a:lumMod val="85000"/>
                </a:schemeClr>
              </a:solidFill>
              <a:latin typeface="Puritan 2.0" pitchFamily="50" charset="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0400" y="2514600"/>
            <a:ext cx="7117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Execution of Land and Buyback agreement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with Gram Panchayats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Inclusion of the project in Karya Yojana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at block level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Challenge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- biofuel plantation finds a low priority among other projects under Jeevan Jyoti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Pariyojna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366256"/>
            <a:ext cx="519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FUND RELEASE BOTTLENECKS</a:t>
            </a:r>
            <a:endParaRPr lang="en-US" sz="24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000" y="1493520"/>
            <a:ext cx="813816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Submission of Fund estimates for plantation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Takes its due course - bottlenecks in fund release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Approx 30% of land area included in Karya Yojana gets converted for Plantation </a:t>
            </a:r>
          </a:p>
          <a:p>
            <a:endParaRPr lang="en-US" sz="1100" dirty="0" err="1" smtClean="0">
              <a:solidFill>
                <a:schemeClr val="bg1">
                  <a:lumMod val="85000"/>
                </a:schemeClr>
              </a:solidFill>
              <a:latin typeface="Puritan 2.0" pitchFamily="50" charset="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223839" y="366256"/>
            <a:ext cx="628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PLANTATION PROGRESS SO FAR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840" y="965200"/>
            <a:ext cx="797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Plantation across 20 districts of UP in multiple agro-climatic conditions and soil types in last 3 years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Survival and yield of these plantations varies across different locations </a:t>
            </a:r>
          </a:p>
        </p:txBody>
      </p:sp>
      <p:pic>
        <p:nvPicPr>
          <p:cNvPr id="10" name="Picture 9" descr="Plantation-Allahab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40" y="2149872"/>
            <a:ext cx="3495040" cy="2621280"/>
          </a:xfrm>
          <a:prstGeom prst="rect">
            <a:avLst/>
          </a:prstGeom>
        </p:spPr>
      </p:pic>
      <p:pic>
        <p:nvPicPr>
          <p:cNvPr id="11" name="Picture 10" descr="Plantation-Chitrakoo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8578" y="2149872"/>
            <a:ext cx="3536479" cy="265235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306673"/>
            <a:ext cx="609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PLANTATION PROGRESS SO FAR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210" y="4074160"/>
            <a:ext cx="79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Its viability is still being tried and tested, R&amp;D trials at various plantation locations</a:t>
            </a:r>
          </a:p>
        </p:txBody>
      </p:sp>
      <p:pic>
        <p:nvPicPr>
          <p:cNvPr id="11" name="Picture 10" descr="Plantation-Chitrak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91" y="1005839"/>
            <a:ext cx="3921345" cy="2941009"/>
          </a:xfrm>
          <a:prstGeom prst="rect">
            <a:avLst/>
          </a:prstGeom>
        </p:spPr>
      </p:pic>
      <p:pic>
        <p:nvPicPr>
          <p:cNvPr id="12" name="Picture 11" descr="Plantation-KanpurDeh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6257" y="1005840"/>
            <a:ext cx="3921343" cy="294100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366256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CHALLENGES</a:t>
            </a:r>
            <a:endParaRPr lang="en-US" sz="2800" dirty="0" err="1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0362" y="1338605"/>
            <a:ext cx="495015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After care of the plantation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(uncared baby)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Ownership crisis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Survival and yield is compromised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Lack of awareness and interest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among rural masses about benefits of biofuel plantation in terms of income, livelihood, employment and fulfillment of basic needs of power and electricity</a:t>
            </a:r>
          </a:p>
          <a:p>
            <a:endParaRPr lang="en-US" sz="1100" dirty="0" err="1" smtClean="0">
              <a:solidFill>
                <a:schemeClr val="bg1">
                  <a:lumMod val="85000"/>
                </a:schemeClr>
              </a:solidFill>
              <a:latin typeface="Puritan 2.0" pitchFamily="50" charset="2"/>
            </a:endParaRPr>
          </a:p>
        </p:txBody>
      </p:sp>
      <p:pic>
        <p:nvPicPr>
          <p:cNvPr id="12" name="Picture 11" descr="DSC00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49" y="889476"/>
            <a:ext cx="3663141" cy="2103428"/>
          </a:xfrm>
          <a:prstGeom prst="rect">
            <a:avLst/>
          </a:prstGeom>
        </p:spPr>
      </p:pic>
      <p:pic>
        <p:nvPicPr>
          <p:cNvPr id="13" name="Picture 12" descr="Bagho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749" y="3011357"/>
            <a:ext cx="3663141" cy="2132143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467787"/>
            <a:ext cx="585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PLANTATION PLAN FOR THIS YEAR</a:t>
            </a: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041" y="1554480"/>
            <a:ext cx="8339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Biofuel Plantation on 23000 acres land across 27 districts of UP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Included in this year’s Karya Yojana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Significant Pongamia plantation planned this year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467787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BIO ENERGY COMMITTEES</a:t>
            </a: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041" y="1554480"/>
            <a:ext cx="833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District level Bio-energy committees formed this year – will boost in overcoming existing bottlenecks and aligning fund release process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23864" y="-40044"/>
            <a:ext cx="1879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BREL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5236" y="306673"/>
            <a:ext cx="2625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solidFill>
                  <a:schemeClr val="bg1"/>
                </a:solidFill>
                <a:latin typeface="Verdana" pitchFamily="34" charset="0"/>
              </a:rPr>
              <a:t>BHARAT RENEWABLE ENERGY LIMITED</a:t>
            </a:r>
            <a:endParaRPr lang="en-US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223839" y="321622"/>
            <a:ext cx="7426324" cy="16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3750" y="467787"/>
            <a:ext cx="51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HARVEST &amp; PROCUREMENT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07" name="Picture 106" descr="bre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163" y="0"/>
            <a:ext cx="320839" cy="36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041" y="1231314"/>
            <a:ext cx="833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BREL first harvest last year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Actively begun aggregation and procurement of feedstock</a:t>
            </a:r>
          </a:p>
        </p:txBody>
      </p:sp>
      <p:pic>
        <p:nvPicPr>
          <p:cNvPr id="10" name="Picture 9" descr="har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17" y="2200812"/>
            <a:ext cx="3807958" cy="2780127"/>
          </a:xfrm>
          <a:prstGeom prst="rect">
            <a:avLst/>
          </a:prstGeom>
        </p:spPr>
      </p:pic>
      <p:pic>
        <p:nvPicPr>
          <p:cNvPr id="11" name="Picture 10" descr="har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0255" y="2200812"/>
            <a:ext cx="3850270" cy="280434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bg1">
                <a:lumMod val="85000"/>
              </a:schemeClr>
            </a:solidFill>
            <a:latin typeface="Puritan 2.0" pitchFamily="50" charset="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604</Words>
  <Application>Microsoft Office PowerPoint</Application>
  <PresentationFormat>On-screen Show (16:9)</PresentationFormat>
  <Paragraphs>134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</dc:creator>
  <cp:lastModifiedBy>COMPAQ_Owner</cp:lastModifiedBy>
  <cp:revision>596</cp:revision>
  <dcterms:created xsi:type="dcterms:W3CDTF">2011-12-02T09:41:15Z</dcterms:created>
  <dcterms:modified xsi:type="dcterms:W3CDTF">2012-06-08T14:21:57Z</dcterms:modified>
</cp:coreProperties>
</file>