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353" r:id="rId2"/>
    <p:sldId id="257" r:id="rId3"/>
    <p:sldId id="259" r:id="rId4"/>
    <p:sldId id="260" r:id="rId5"/>
    <p:sldId id="349" r:id="rId6"/>
    <p:sldId id="370" r:id="rId7"/>
    <p:sldId id="369" r:id="rId8"/>
    <p:sldId id="307" r:id="rId9"/>
    <p:sldId id="361" r:id="rId10"/>
    <p:sldId id="308" r:id="rId11"/>
    <p:sldId id="360" r:id="rId12"/>
    <p:sldId id="309" r:id="rId13"/>
    <p:sldId id="310" r:id="rId14"/>
    <p:sldId id="364" r:id="rId15"/>
    <p:sldId id="311" r:id="rId16"/>
    <p:sldId id="387" r:id="rId17"/>
    <p:sldId id="356" r:id="rId18"/>
    <p:sldId id="362" r:id="rId19"/>
    <p:sldId id="313" r:id="rId20"/>
    <p:sldId id="350" r:id="rId21"/>
    <p:sldId id="319" r:id="rId22"/>
    <p:sldId id="318" r:id="rId23"/>
    <p:sldId id="320" r:id="rId24"/>
    <p:sldId id="371" r:id="rId25"/>
    <p:sldId id="315" r:id="rId26"/>
    <p:sldId id="261" r:id="rId27"/>
    <p:sldId id="321" r:id="rId28"/>
    <p:sldId id="388" r:id="rId29"/>
    <p:sldId id="322" r:id="rId30"/>
    <p:sldId id="377" r:id="rId31"/>
    <p:sldId id="378" r:id="rId32"/>
    <p:sldId id="379" r:id="rId33"/>
    <p:sldId id="380" r:id="rId34"/>
    <p:sldId id="390" r:id="rId35"/>
    <p:sldId id="381" r:id="rId36"/>
    <p:sldId id="383" r:id="rId37"/>
    <p:sldId id="391" r:id="rId38"/>
    <p:sldId id="323" r:id="rId39"/>
    <p:sldId id="324" r:id="rId40"/>
    <p:sldId id="325" r:id="rId41"/>
    <p:sldId id="392" r:id="rId42"/>
    <p:sldId id="386" r:id="rId43"/>
    <p:sldId id="393" r:id="rId44"/>
    <p:sldId id="326" r:id="rId45"/>
    <p:sldId id="385" r:id="rId46"/>
    <p:sldId id="334" r:id="rId47"/>
    <p:sldId id="266" r:id="rId48"/>
    <p:sldId id="345" r:id="rId49"/>
    <p:sldId id="351" r:id="rId50"/>
    <p:sldId id="346" r:id="rId51"/>
    <p:sldId id="352" r:id="rId52"/>
    <p:sldId id="36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76"/>
    <a:srgbClr val="777777"/>
    <a:srgbClr val="000066"/>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24" autoAdjust="0"/>
  </p:normalViewPr>
  <p:slideViewPr>
    <p:cSldViewPr>
      <p:cViewPr varScale="1">
        <p:scale>
          <a:sx n="53" d="100"/>
          <a:sy n="53" d="100"/>
        </p:scale>
        <p:origin x="-432" y="-84"/>
      </p:cViewPr>
      <p:guideLst>
        <p:guide orient="horz" pos="2160"/>
        <p:guide pos="2880"/>
      </p:guideLst>
    </p:cSldViewPr>
  </p:slideViewPr>
  <p:notesTextViewPr>
    <p:cViewPr>
      <p:scale>
        <a:sx n="100" d="100"/>
        <a:sy n="100" d="100"/>
      </p:scale>
      <p:origin x="0" y="0"/>
    </p:cViewPr>
  </p:notesTextViewPr>
  <p:sorterViewPr>
    <p:cViewPr>
      <p:scale>
        <a:sx n="94" d="100"/>
        <a:sy n="94" d="100"/>
      </p:scale>
      <p:origin x="0" y="30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7E950C-6E30-4564-8C2B-34E5B0A20984}" type="datetimeFigureOut">
              <a:rPr lang="en-US" smtClean="0"/>
              <a:pPr/>
              <a:t>12/26/2014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8C5451-0110-4855-BFB6-5BC332D18A59}" type="slidenum">
              <a:rPr lang="en-US" smtClean="0"/>
              <a:pPr/>
              <a:t>‹#›</a:t>
            </a:fld>
            <a:endParaRPr lang="en-US"/>
          </a:p>
        </p:txBody>
      </p:sp>
    </p:spTree>
    <p:extLst>
      <p:ext uri="{BB962C8B-B14F-4D97-AF65-F5344CB8AC3E}">
        <p14:creationId xmlns:p14="http://schemas.microsoft.com/office/powerpoint/2010/main" val="3428827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06CA87-9642-4D50-A965-FC70CE383DDC}" type="datetimeFigureOut">
              <a:rPr lang="en-US" smtClean="0"/>
              <a:pPr/>
              <a:t>12/26/2014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3AB67-7F03-4575-806A-7FEB2F70AB35}" type="slidenum">
              <a:rPr lang="en-US" smtClean="0"/>
              <a:pPr/>
              <a:t>‹#›</a:t>
            </a:fld>
            <a:endParaRPr lang="en-US"/>
          </a:p>
        </p:txBody>
      </p:sp>
    </p:spTree>
    <p:extLst>
      <p:ext uri="{BB962C8B-B14F-4D97-AF65-F5344CB8AC3E}">
        <p14:creationId xmlns:p14="http://schemas.microsoft.com/office/powerpoint/2010/main" val="379062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D3C975-D228-45E0-9119-3F3F0E7BBF94}"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6DB172-1656-47F9-BCA9-9A1F07AE546C}"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47F7AD-C0B6-4E90-8C4D-74E524EEAB41}" type="slidenum">
              <a:rPr lang="en-US" smtClean="0">
                <a:latin typeface="Arial" pitchFamily="34" charset="0"/>
              </a:rPr>
              <a:pPr/>
              <a:t>3</a:t>
            </a:fld>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FEB088-F98A-4C3B-81A7-AC1B9229BD61}"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37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38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39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41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42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43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44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45</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46</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FEB088-F98A-4C3B-81A7-AC1B9229BD61}"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48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49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50</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FEB088-F98A-4C3B-81A7-AC1B9229BD61}"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D3C975-D228-45E0-9119-3F3F0E7BBF9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D3C975-D228-45E0-9119-3F3F0E7BBF9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AB67-7F03-4575-806A-7FEB2F70AB3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gif"/></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scan0006"/>
          <p:cNvPicPr>
            <a:picLocks noChangeAspect="1" noChangeArrowheads="1"/>
          </p:cNvPicPr>
          <p:nvPr/>
        </p:nvPicPr>
        <p:blipFill>
          <a:blip r:embed="rId2"/>
          <a:srcRect l="5244" t="5151" r="7071" b="3828"/>
          <a:stretch>
            <a:fillRect/>
          </a:stretch>
        </p:blipFill>
        <p:spPr bwMode="auto">
          <a:xfrm>
            <a:off x="228600" y="148713"/>
            <a:ext cx="3124200" cy="2670687"/>
          </a:xfrm>
          <a:prstGeom prst="rect">
            <a:avLst/>
          </a:prstGeom>
          <a:noFill/>
          <a:ln w="9525">
            <a:noFill/>
            <a:miter lim="800000"/>
            <a:headEnd/>
            <a:tailEnd/>
          </a:ln>
        </p:spPr>
      </p:pic>
      <p:pic>
        <p:nvPicPr>
          <p:cNvPr id="5" name="Picture 4" descr="scan0007"/>
          <p:cNvPicPr>
            <a:picLocks noChangeAspect="1" noChangeArrowheads="1"/>
          </p:cNvPicPr>
          <p:nvPr/>
        </p:nvPicPr>
        <p:blipFill>
          <a:blip r:embed="rId3"/>
          <a:srcRect/>
          <a:stretch>
            <a:fillRect/>
          </a:stretch>
        </p:blipFill>
        <p:spPr bwMode="auto">
          <a:xfrm>
            <a:off x="228600" y="2895600"/>
            <a:ext cx="3124200" cy="3830444"/>
          </a:xfrm>
          <a:prstGeom prst="rect">
            <a:avLst/>
          </a:prstGeom>
          <a:noFill/>
          <a:ln w="9525">
            <a:noFill/>
            <a:miter lim="800000"/>
            <a:headEnd/>
            <a:tailEnd/>
          </a:ln>
        </p:spPr>
      </p:pic>
      <p:pic>
        <p:nvPicPr>
          <p:cNvPr id="6" name="Picture 4" descr="scan"/>
          <p:cNvPicPr>
            <a:picLocks noChangeAspect="1" noChangeArrowheads="1"/>
          </p:cNvPicPr>
          <p:nvPr/>
        </p:nvPicPr>
        <p:blipFill>
          <a:blip r:embed="rId4"/>
          <a:srcRect l="2328" t="1756" r="3371" b="6915"/>
          <a:stretch>
            <a:fillRect/>
          </a:stretch>
        </p:blipFill>
        <p:spPr bwMode="auto">
          <a:xfrm>
            <a:off x="3455377" y="152400"/>
            <a:ext cx="5460023" cy="3581400"/>
          </a:xfrm>
          <a:prstGeom prst="rect">
            <a:avLst/>
          </a:prstGeom>
          <a:noFill/>
          <a:ln w="9525">
            <a:noFill/>
            <a:miter lim="800000"/>
            <a:headEnd/>
            <a:tailEnd/>
          </a:ln>
        </p:spPr>
      </p:pic>
      <p:pic>
        <p:nvPicPr>
          <p:cNvPr id="7" name="Picture 6" descr="contant_31.jpg"/>
          <p:cNvPicPr/>
          <p:nvPr/>
        </p:nvPicPr>
        <p:blipFill>
          <a:blip r:embed="rId5"/>
          <a:stretch>
            <a:fillRect/>
          </a:stretch>
        </p:blipFill>
        <p:spPr>
          <a:xfrm>
            <a:off x="3429000" y="2743200"/>
            <a:ext cx="3124200" cy="3962400"/>
          </a:xfrm>
          <a:prstGeom prst="rect">
            <a:avLst/>
          </a:prstGeom>
        </p:spPr>
      </p:pic>
      <p:pic>
        <p:nvPicPr>
          <p:cNvPr id="9" name="Picture 5" descr="scan0008"/>
          <p:cNvPicPr>
            <a:picLocks noChangeAspect="1" noChangeArrowheads="1"/>
          </p:cNvPicPr>
          <p:nvPr/>
        </p:nvPicPr>
        <p:blipFill>
          <a:blip r:embed="rId6"/>
          <a:srcRect l="7314" t="3197" r="3085" b="1826"/>
          <a:stretch>
            <a:fillRect/>
          </a:stretch>
        </p:blipFill>
        <p:spPr bwMode="auto">
          <a:xfrm>
            <a:off x="6591300" y="3276601"/>
            <a:ext cx="24003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122238"/>
            <a:ext cx="8229600" cy="5635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mj-lt"/>
                <a:ea typeface="+mj-ea"/>
                <a:cs typeface="+mj-cs"/>
              </a:rPr>
              <a:t>WHO definition of health</a:t>
            </a:r>
            <a:endParaRPr kumimoji="0" lang="en-US" sz="3600" b="1" i="0" u="none" strike="noStrike" kern="1200" cap="none" spc="0" normalizeH="0" baseline="0" noProof="0" dirty="0">
              <a:ln>
                <a:noFill/>
              </a:ln>
              <a:solidFill>
                <a:srgbClr val="FFFF00"/>
              </a:solidFill>
              <a:effectLst/>
              <a:uLnTx/>
              <a:uFillTx/>
              <a:latin typeface="+mj-lt"/>
              <a:ea typeface="+mj-ea"/>
              <a:cs typeface="+mj-cs"/>
            </a:endParaRPr>
          </a:p>
        </p:txBody>
      </p:sp>
      <p:pic>
        <p:nvPicPr>
          <p:cNvPr id="86017" name="Picture 1" descr="C:\Users\Rashi\Desktop\images (1).jpg"/>
          <p:cNvPicPr>
            <a:picLocks noChangeAspect="1" noChangeArrowheads="1"/>
          </p:cNvPicPr>
          <p:nvPr/>
        </p:nvPicPr>
        <p:blipFill>
          <a:blip r:embed="rId3"/>
          <a:srcRect/>
          <a:stretch>
            <a:fillRect/>
          </a:stretch>
        </p:blipFill>
        <p:spPr bwMode="auto">
          <a:xfrm>
            <a:off x="1752600" y="838200"/>
            <a:ext cx="5791200" cy="2590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5038"/>
            <a:ext cx="8229600" cy="563562"/>
          </a:xfrm>
        </p:spPr>
        <p:txBody>
          <a:bodyPr>
            <a:noAutofit/>
          </a:bodyPr>
          <a:lstStyle/>
          <a:p>
            <a:r>
              <a:rPr lang="en-US" sz="3600" b="1" dirty="0" smtClean="0">
                <a:solidFill>
                  <a:srgbClr val="FFFF00"/>
                </a:solidFill>
              </a:rPr>
              <a:t>What is old age</a:t>
            </a:r>
            <a:endParaRPr lang="en-US" sz="3600" b="1" dirty="0">
              <a:solidFill>
                <a:srgbClr val="FFFF00"/>
              </a:solidFill>
            </a:endParaRPr>
          </a:p>
        </p:txBody>
      </p:sp>
      <p:sp>
        <p:nvSpPr>
          <p:cNvPr id="4" name="TextBox 3"/>
          <p:cNvSpPr txBox="1"/>
          <p:nvPr/>
        </p:nvSpPr>
        <p:spPr>
          <a:xfrm>
            <a:off x="457200" y="3963412"/>
            <a:ext cx="8305800" cy="3046988"/>
          </a:xfrm>
          <a:prstGeom prst="rect">
            <a:avLst/>
          </a:prstGeom>
          <a:noFill/>
        </p:spPr>
        <p:txBody>
          <a:bodyPr wrap="square" rtlCol="0">
            <a:spAutoFit/>
          </a:bodyPr>
          <a:lstStyle/>
          <a:p>
            <a:pPr>
              <a:buClr>
                <a:srgbClr val="FF0000"/>
              </a:buClr>
              <a:buFont typeface="Wingdings" pitchFamily="2" charset="2"/>
              <a:buChar char="v"/>
            </a:pPr>
            <a:r>
              <a:rPr lang="en-US" sz="2400" dirty="0" smtClean="0">
                <a:solidFill>
                  <a:schemeClr val="bg1"/>
                </a:solidFill>
              </a:rPr>
              <a:t>60 years- senior citizen</a:t>
            </a:r>
          </a:p>
          <a:p>
            <a:pPr>
              <a:buClr>
                <a:srgbClr val="FF0000"/>
              </a:buClr>
              <a:buFont typeface="Wingdings" pitchFamily="2" charset="2"/>
              <a:buChar char="v"/>
            </a:pPr>
            <a:r>
              <a:rPr lang="en-US" sz="2400" dirty="0" smtClean="0">
                <a:solidFill>
                  <a:schemeClr val="bg1"/>
                </a:solidFill>
              </a:rPr>
              <a:t>In Biblical terms old age is said to be three scores and ten </a:t>
            </a:r>
            <a:r>
              <a:rPr lang="en-US" sz="2400" dirty="0" err="1" smtClean="0">
                <a:solidFill>
                  <a:schemeClr val="bg1"/>
                </a:solidFill>
              </a:rPr>
              <a:t>ie</a:t>
            </a:r>
            <a:r>
              <a:rPr lang="en-US" sz="2400" dirty="0" smtClean="0">
                <a:solidFill>
                  <a:schemeClr val="bg1"/>
                </a:solidFill>
              </a:rPr>
              <a:t>. 70 </a:t>
            </a:r>
          </a:p>
          <a:p>
            <a:pPr>
              <a:buClr>
                <a:srgbClr val="FF0000"/>
              </a:buClr>
            </a:pPr>
            <a:r>
              <a:rPr lang="en-US" sz="2400" dirty="0" smtClean="0">
                <a:solidFill>
                  <a:schemeClr val="bg1"/>
                </a:solidFill>
              </a:rPr>
              <a:t>    years</a:t>
            </a:r>
          </a:p>
          <a:p>
            <a:pPr>
              <a:buClr>
                <a:srgbClr val="FF0000"/>
              </a:buClr>
              <a:buFont typeface="Wingdings" pitchFamily="2" charset="2"/>
              <a:buChar char="v"/>
            </a:pPr>
            <a:r>
              <a:rPr lang="en-US" sz="2400" dirty="0" smtClean="0">
                <a:solidFill>
                  <a:schemeClr val="bg1"/>
                </a:solidFill>
              </a:rPr>
              <a:t>Old age is subdivided into three categories</a:t>
            </a:r>
          </a:p>
          <a:p>
            <a:pPr>
              <a:buClr>
                <a:srgbClr val="FF0000"/>
              </a:buClr>
            </a:pPr>
            <a:r>
              <a:rPr lang="en-US" sz="2400" dirty="0" smtClean="0">
                <a:solidFill>
                  <a:schemeClr val="bg1"/>
                </a:solidFill>
              </a:rPr>
              <a:t>	- Young old	65-75 years</a:t>
            </a:r>
          </a:p>
          <a:p>
            <a:pPr>
              <a:buClr>
                <a:srgbClr val="FF0000"/>
              </a:buClr>
            </a:pPr>
            <a:r>
              <a:rPr lang="en-US" sz="2400" dirty="0" smtClean="0">
                <a:solidFill>
                  <a:schemeClr val="bg1"/>
                </a:solidFill>
              </a:rPr>
              <a:t>	- Old		75-85years</a:t>
            </a:r>
          </a:p>
          <a:p>
            <a:pPr>
              <a:buClr>
                <a:srgbClr val="FF0000"/>
              </a:buClr>
            </a:pPr>
            <a:r>
              <a:rPr lang="en-US" sz="2400" dirty="0" smtClean="0">
                <a:solidFill>
                  <a:schemeClr val="bg1"/>
                </a:solidFill>
              </a:rPr>
              <a:t>	- Oldest old	&gt;85 years</a:t>
            </a:r>
          </a:p>
          <a:p>
            <a:pPr>
              <a:buClr>
                <a:srgbClr val="FF0000"/>
              </a:buClr>
              <a:buFont typeface="Wingdings" pitchFamily="2" charset="2"/>
              <a:buChar char="v"/>
            </a:pPr>
            <a:endParaRPr lang="en-US" sz="2400" dirty="0">
              <a:solidFill>
                <a:schemeClr val="bg1"/>
              </a:solidFill>
            </a:endParaRPr>
          </a:p>
        </p:txBody>
      </p:sp>
      <p:sp>
        <p:nvSpPr>
          <p:cNvPr id="5" name="Title 1"/>
          <p:cNvSpPr txBox="1">
            <a:spLocks/>
          </p:cNvSpPr>
          <p:nvPr/>
        </p:nvSpPr>
        <p:spPr>
          <a:xfrm>
            <a:off x="609600" y="122238"/>
            <a:ext cx="8229600" cy="5635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WHO definition of health</a:t>
            </a:r>
            <a:endParaRPr kumimoji="0" lang="en-US" sz="3600" b="1"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pic>
        <p:nvPicPr>
          <p:cNvPr id="86017" name="Picture 1" descr="C:\Users\Rashi\Desktop\images (1).jpg"/>
          <p:cNvPicPr>
            <a:picLocks noChangeAspect="1" noChangeArrowheads="1"/>
          </p:cNvPicPr>
          <p:nvPr/>
        </p:nvPicPr>
        <p:blipFill>
          <a:blip r:embed="rId3">
            <a:lum bright="-68000"/>
          </a:blip>
          <a:srcRect/>
          <a:stretch>
            <a:fillRect/>
          </a:stretch>
        </p:blipFill>
        <p:spPr bwMode="auto">
          <a:xfrm>
            <a:off x="1752600" y="762000"/>
            <a:ext cx="5791200" cy="2590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267200" y="2819400"/>
            <a:ext cx="4724400" cy="4114800"/>
          </a:xfrm>
        </p:spPr>
        <p:txBody>
          <a:bodyPr>
            <a:normAutofit fontScale="85000" lnSpcReduction="20000"/>
          </a:bodyPr>
          <a:lstStyle/>
          <a:p>
            <a:pPr eaLnBrk="1" hangingPunct="1">
              <a:lnSpc>
                <a:spcPct val="90000"/>
              </a:lnSpc>
              <a:buFontTx/>
              <a:buNone/>
            </a:pPr>
            <a:r>
              <a:rPr lang="en-US" dirty="0" smtClean="0">
                <a:solidFill>
                  <a:schemeClr val="bg1"/>
                </a:solidFill>
              </a:rPr>
              <a:t>	</a:t>
            </a:r>
            <a:r>
              <a:rPr lang="en-US" sz="3400" i="1" dirty="0" smtClean="0">
                <a:solidFill>
                  <a:srgbClr val="FFC000"/>
                </a:solidFill>
              </a:rPr>
              <a:t>Old age is a time of second childishness and mere oblivion</a:t>
            </a:r>
            <a:r>
              <a:rPr lang="en-US" sz="3400" i="1" dirty="0" smtClean="0">
                <a:solidFill>
                  <a:schemeClr val="bg1"/>
                </a:solidFill>
              </a:rPr>
              <a:t>. When the brain function becomes progressively impaired, leading to defects in memory, reasoning and judgment and </a:t>
            </a:r>
            <a:r>
              <a:rPr lang="en-US" sz="3400" i="1" dirty="0" smtClean="0">
                <a:solidFill>
                  <a:srgbClr val="FFC000"/>
                </a:solidFill>
              </a:rPr>
              <a:t>even the most basic of activities of daily living, such as bathing and eating become difficult to perform</a:t>
            </a:r>
          </a:p>
        </p:txBody>
      </p:sp>
      <p:pic>
        <p:nvPicPr>
          <p:cNvPr id="4098" name="Picture 2" descr="C:\Users\Rashi\Desktop\New folder (2)\2972.jpg"/>
          <p:cNvPicPr>
            <a:picLocks noChangeAspect="1" noChangeArrowheads="1"/>
          </p:cNvPicPr>
          <p:nvPr/>
        </p:nvPicPr>
        <p:blipFill>
          <a:blip r:embed="rId3"/>
          <a:srcRect/>
          <a:stretch>
            <a:fillRect/>
          </a:stretch>
        </p:blipFill>
        <p:spPr bwMode="auto">
          <a:xfrm>
            <a:off x="76200" y="152400"/>
            <a:ext cx="4102002" cy="6553200"/>
          </a:xfrm>
          <a:prstGeom prst="rect">
            <a:avLst/>
          </a:prstGeom>
          <a:noFill/>
        </p:spPr>
      </p:pic>
      <p:pic>
        <p:nvPicPr>
          <p:cNvPr id="4099" name="Picture 3" descr="C:\Users\Rashi\Desktop\New folder (2)\images (1).jpg"/>
          <p:cNvPicPr>
            <a:picLocks noChangeAspect="1" noChangeArrowheads="1"/>
          </p:cNvPicPr>
          <p:nvPr/>
        </p:nvPicPr>
        <p:blipFill>
          <a:blip r:embed="rId4"/>
          <a:srcRect/>
          <a:stretch>
            <a:fillRect/>
          </a:stretch>
        </p:blipFill>
        <p:spPr bwMode="auto">
          <a:xfrm>
            <a:off x="5410200" y="152400"/>
            <a:ext cx="1828800" cy="2009775"/>
          </a:xfrm>
          <a:prstGeom prst="rect">
            <a:avLst/>
          </a:prstGeom>
          <a:noFill/>
        </p:spPr>
      </p:pic>
      <p:sp>
        <p:nvSpPr>
          <p:cNvPr id="7" name="TextBox 6"/>
          <p:cNvSpPr txBox="1"/>
          <p:nvPr/>
        </p:nvSpPr>
        <p:spPr>
          <a:xfrm>
            <a:off x="5334000" y="2057400"/>
            <a:ext cx="2438400" cy="646331"/>
          </a:xfrm>
          <a:prstGeom prst="rect">
            <a:avLst/>
          </a:prstGeom>
          <a:noFill/>
        </p:spPr>
        <p:txBody>
          <a:bodyPr wrap="square" rtlCol="0">
            <a:spAutoFit/>
          </a:bodyPr>
          <a:lstStyle/>
          <a:p>
            <a:r>
              <a:rPr lang="en-US" b="1" dirty="0" smtClean="0">
                <a:solidFill>
                  <a:schemeClr val="accent2">
                    <a:lumMod val="60000"/>
                    <a:lumOff val="40000"/>
                  </a:schemeClr>
                </a:solidFill>
              </a:rPr>
              <a:t>William Shakespeare</a:t>
            </a:r>
          </a:p>
          <a:p>
            <a:r>
              <a:rPr lang="en-US" dirty="0" smtClean="0">
                <a:solidFill>
                  <a:schemeClr val="bg1"/>
                </a:solidFill>
              </a:rPr>
              <a:t>       </a:t>
            </a:r>
            <a:r>
              <a:rPr lang="en-US" dirty="0" smtClean="0">
                <a:solidFill>
                  <a:srgbClr val="FFC000"/>
                </a:solidFill>
              </a:rPr>
              <a:t>1564-1616</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Autofit/>
          </a:bodyPr>
          <a:lstStyle/>
          <a:p>
            <a:r>
              <a:rPr lang="en-US" sz="3600" b="1" dirty="0" smtClean="0">
                <a:solidFill>
                  <a:srgbClr val="FFFF00"/>
                </a:solidFill>
              </a:rPr>
              <a:t>Portrayal of old age</a:t>
            </a:r>
            <a:endParaRPr lang="en-US" sz="3600" b="1" dirty="0">
              <a:solidFill>
                <a:srgbClr val="FFFF00"/>
              </a:solidFill>
            </a:endParaRPr>
          </a:p>
        </p:txBody>
      </p:sp>
      <p:sp>
        <p:nvSpPr>
          <p:cNvPr id="5" name="TextBox 4"/>
          <p:cNvSpPr txBox="1"/>
          <p:nvPr/>
        </p:nvSpPr>
        <p:spPr>
          <a:xfrm>
            <a:off x="381000" y="762000"/>
            <a:ext cx="8458200" cy="3785652"/>
          </a:xfrm>
          <a:prstGeom prst="rect">
            <a:avLst/>
          </a:prstGeom>
          <a:noFill/>
        </p:spPr>
        <p:txBody>
          <a:bodyPr wrap="square" rtlCol="0">
            <a:spAutoFit/>
          </a:bodyPr>
          <a:lstStyle/>
          <a:p>
            <a:pPr>
              <a:buClr>
                <a:srgbClr val="FF0000"/>
              </a:buClr>
              <a:buFont typeface="Wingdings" pitchFamily="2" charset="2"/>
              <a:buChar char="v"/>
            </a:pPr>
            <a:r>
              <a:rPr lang="en-US" sz="2400" dirty="0" smtClean="0">
                <a:solidFill>
                  <a:schemeClr val="bg1"/>
                </a:solidFill>
              </a:rPr>
              <a:t>Feeble, idle, obstinate, given to reminiscing and having </a:t>
            </a:r>
          </a:p>
          <a:p>
            <a:pPr>
              <a:buClr>
                <a:srgbClr val="FF0000"/>
              </a:buClr>
            </a:pPr>
            <a:r>
              <a:rPr lang="en-US" sz="2400" dirty="0" smtClean="0">
                <a:solidFill>
                  <a:schemeClr val="bg1"/>
                </a:solidFill>
              </a:rPr>
              <a:t>     tremulous hands, quivering voice, stooped posture and slow </a:t>
            </a:r>
          </a:p>
          <a:p>
            <a:pPr>
              <a:lnSpc>
                <a:spcPts val="2800"/>
              </a:lnSpc>
              <a:buClr>
                <a:srgbClr val="FF0000"/>
              </a:buClr>
            </a:pPr>
            <a:r>
              <a:rPr lang="en-US" sz="2400" dirty="0" smtClean="0">
                <a:solidFill>
                  <a:schemeClr val="bg1"/>
                </a:solidFill>
              </a:rPr>
              <a:t>     shuffling steps</a:t>
            </a:r>
          </a:p>
          <a:p>
            <a:pPr>
              <a:lnSpc>
                <a:spcPts val="2800"/>
              </a:lnSpc>
              <a:buClr>
                <a:srgbClr val="FF0000"/>
              </a:buClr>
            </a:pPr>
            <a:endParaRPr lang="en-US" sz="2400" dirty="0" smtClean="0">
              <a:solidFill>
                <a:schemeClr val="bg1"/>
              </a:solidFill>
            </a:endParaRPr>
          </a:p>
          <a:p>
            <a:pPr>
              <a:lnSpc>
                <a:spcPts val="2800"/>
              </a:lnSpc>
              <a:buClr>
                <a:srgbClr val="FF0000"/>
              </a:buClr>
              <a:buFont typeface="Wingdings" pitchFamily="2" charset="2"/>
              <a:buChar char="v"/>
            </a:pPr>
            <a:r>
              <a:rPr lang="en-US" sz="2400" dirty="0" smtClean="0">
                <a:solidFill>
                  <a:schemeClr val="bg1"/>
                </a:solidFill>
              </a:rPr>
              <a:t> Opinionated, repetitive, self centered, rigid and conservative in </a:t>
            </a:r>
          </a:p>
          <a:p>
            <a:pPr>
              <a:buClr>
                <a:srgbClr val="FF0000"/>
              </a:buClr>
            </a:pPr>
            <a:r>
              <a:rPr lang="en-US" sz="2400" dirty="0" smtClean="0">
                <a:solidFill>
                  <a:schemeClr val="bg1"/>
                </a:solidFill>
              </a:rPr>
              <a:t>      their thinking</a:t>
            </a:r>
          </a:p>
          <a:p>
            <a:pPr>
              <a:buClr>
                <a:srgbClr val="FF0000"/>
              </a:buClr>
            </a:pPr>
            <a:endParaRPr lang="en-US" sz="2400" dirty="0" smtClean="0">
              <a:solidFill>
                <a:schemeClr val="bg1"/>
              </a:solidFill>
            </a:endParaRPr>
          </a:p>
          <a:p>
            <a:pPr>
              <a:buClr>
                <a:srgbClr val="FF0000"/>
              </a:buClr>
              <a:buFont typeface="Wingdings" pitchFamily="2" charset="2"/>
              <a:buChar char="v"/>
            </a:pPr>
            <a:r>
              <a:rPr lang="en-US" sz="2400" dirty="0" smtClean="0">
                <a:solidFill>
                  <a:schemeClr val="bg1"/>
                </a:solidFill>
              </a:rPr>
              <a:t>Mouthing movements, stereotypical grimacing, protrusion of </a:t>
            </a:r>
          </a:p>
          <a:p>
            <a:pPr>
              <a:buClr>
                <a:srgbClr val="FF0000"/>
              </a:buClr>
            </a:pPr>
            <a:r>
              <a:rPr lang="en-US" sz="2400" dirty="0" smtClean="0">
                <a:solidFill>
                  <a:schemeClr val="bg1"/>
                </a:solidFill>
              </a:rPr>
              <a:t>     the tongue, side to side or to and fro tremors of the head, odd </a:t>
            </a:r>
          </a:p>
          <a:p>
            <a:pPr>
              <a:buClr>
                <a:srgbClr val="FF0000"/>
              </a:buClr>
            </a:pPr>
            <a:r>
              <a:rPr lang="en-US" sz="2400" dirty="0" smtClean="0">
                <a:solidFill>
                  <a:schemeClr val="bg1"/>
                </a:solidFill>
              </a:rPr>
              <a:t>      vocalizations such as sniffing, snorting, and bleating    </a:t>
            </a:r>
            <a:endParaRPr lang="en-US" sz="2400" dirty="0">
              <a:solidFill>
                <a:schemeClr val="bg1"/>
              </a:solidFill>
            </a:endParaRPr>
          </a:p>
        </p:txBody>
      </p:sp>
      <p:pic>
        <p:nvPicPr>
          <p:cNvPr id="80897" name="Picture 1" descr="C:\Users\Rashi\Desktop\images.jpg"/>
          <p:cNvPicPr>
            <a:picLocks noChangeAspect="1" noChangeArrowheads="1"/>
          </p:cNvPicPr>
          <p:nvPr/>
        </p:nvPicPr>
        <p:blipFill>
          <a:blip r:embed="rId3"/>
          <a:srcRect/>
          <a:stretch>
            <a:fillRect/>
          </a:stretch>
        </p:blipFill>
        <p:spPr bwMode="auto">
          <a:xfrm>
            <a:off x="457200" y="4572000"/>
            <a:ext cx="2143125" cy="2143125"/>
          </a:xfrm>
          <a:prstGeom prst="rect">
            <a:avLst/>
          </a:prstGeom>
          <a:noFill/>
        </p:spPr>
      </p:pic>
      <p:pic>
        <p:nvPicPr>
          <p:cNvPr id="80898" name="Picture 2" descr="C:\Users\Rashi\Desktop\getty_rm_photo_of_elderly_womans_hands.jpg"/>
          <p:cNvPicPr>
            <a:picLocks noChangeAspect="1" noChangeArrowheads="1"/>
          </p:cNvPicPr>
          <p:nvPr/>
        </p:nvPicPr>
        <p:blipFill>
          <a:blip r:embed="rId4"/>
          <a:srcRect/>
          <a:stretch>
            <a:fillRect/>
          </a:stretch>
        </p:blipFill>
        <p:spPr bwMode="auto">
          <a:xfrm>
            <a:off x="2971800" y="4572000"/>
            <a:ext cx="3352800" cy="2133600"/>
          </a:xfrm>
          <a:prstGeom prst="rect">
            <a:avLst/>
          </a:prstGeom>
          <a:noFill/>
        </p:spPr>
      </p:pic>
      <p:pic>
        <p:nvPicPr>
          <p:cNvPr id="80899" name="Picture 3" descr="C:\Users\Rashi\Desktop\images (1).jpg"/>
          <p:cNvPicPr>
            <a:picLocks noChangeAspect="1" noChangeArrowheads="1"/>
          </p:cNvPicPr>
          <p:nvPr/>
        </p:nvPicPr>
        <p:blipFill>
          <a:blip r:embed="rId5"/>
          <a:srcRect/>
          <a:stretch>
            <a:fillRect/>
          </a:stretch>
        </p:blipFill>
        <p:spPr bwMode="auto">
          <a:xfrm>
            <a:off x="6657975" y="4572001"/>
            <a:ext cx="2028825" cy="2133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9220200" cy="1200329"/>
          </a:xfrm>
          <a:prstGeom prst="rect">
            <a:avLst/>
          </a:prstGeom>
          <a:noFill/>
        </p:spPr>
        <p:txBody>
          <a:bodyPr wrap="square" rtlCol="0">
            <a:spAutoFit/>
          </a:bodyPr>
          <a:lstStyle/>
          <a:p>
            <a:pPr algn="ctr"/>
            <a:r>
              <a:rPr lang="en-US" sz="3600" b="1" dirty="0" smtClean="0">
                <a:solidFill>
                  <a:srgbClr val="FFFF00"/>
                </a:solidFill>
              </a:rPr>
              <a:t>Frequency of neurologic signs </a:t>
            </a:r>
          </a:p>
          <a:p>
            <a:pPr algn="ctr"/>
            <a:r>
              <a:rPr lang="en-US" sz="3600" b="1" dirty="0" smtClean="0">
                <a:solidFill>
                  <a:srgbClr val="FFFF00"/>
                </a:solidFill>
              </a:rPr>
              <a:t>in uncomplicated aging (in percent)</a:t>
            </a:r>
            <a:endParaRPr lang="en-US" sz="3600" b="1" dirty="0">
              <a:solidFill>
                <a:srgbClr val="FFFF00"/>
              </a:solidFill>
            </a:endParaRPr>
          </a:p>
        </p:txBody>
      </p:sp>
      <p:graphicFrame>
        <p:nvGraphicFramePr>
          <p:cNvPr id="5" name="Table 4"/>
          <p:cNvGraphicFramePr>
            <a:graphicFrameLocks noGrp="1"/>
          </p:cNvGraphicFramePr>
          <p:nvPr/>
        </p:nvGraphicFramePr>
        <p:xfrm>
          <a:off x="838199" y="1828800"/>
          <a:ext cx="7467602" cy="4419599"/>
        </p:xfrm>
        <a:graphic>
          <a:graphicData uri="http://schemas.openxmlformats.org/drawingml/2006/table">
            <a:tbl>
              <a:tblPr firstRow="1" bandRow="1">
                <a:tableStyleId>{5C22544A-7EE6-4342-B048-85BDC9FD1C3A}</a:tableStyleId>
              </a:tblPr>
              <a:tblGrid>
                <a:gridCol w="3267076"/>
                <a:gridCol w="1120140"/>
                <a:gridCol w="1120140"/>
                <a:gridCol w="1120140"/>
                <a:gridCol w="840106"/>
              </a:tblGrid>
              <a:tr h="445962">
                <a:tc gridSpan="5">
                  <a:txBody>
                    <a:bodyPr/>
                    <a:lstStyle/>
                    <a:p>
                      <a:r>
                        <a:rPr lang="en-US" sz="2000" dirty="0" smtClean="0"/>
                        <a:t>                              </a:t>
                      </a:r>
                      <a:r>
                        <a:rPr lang="en-US" sz="2000" dirty="0" smtClean="0">
                          <a:solidFill>
                            <a:srgbClr val="FFC000"/>
                          </a:solidFill>
                        </a:rPr>
                        <a:t>                                                 Age (years)</a:t>
                      </a:r>
                      <a:r>
                        <a:rPr lang="en-US" sz="2000" dirty="0" smtClean="0"/>
                        <a:t>                               </a:t>
                      </a:r>
                      <a:endParaRPr lang="en-US" sz="2000" dirty="0"/>
                    </a:p>
                  </a:txBody>
                  <a:tcP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45962">
                <a:tc>
                  <a:txBody>
                    <a:bodyPr/>
                    <a:lstStyle/>
                    <a:p>
                      <a:r>
                        <a:rPr lang="en-US" b="1" dirty="0" smtClean="0">
                          <a:solidFill>
                            <a:schemeClr val="accent2">
                              <a:lumMod val="40000"/>
                              <a:lumOff val="60000"/>
                            </a:schemeClr>
                          </a:solidFill>
                        </a:rPr>
                        <a:t>Sign</a:t>
                      </a:r>
                      <a:endParaRPr lang="en-US" b="1" dirty="0">
                        <a:solidFill>
                          <a:schemeClr val="accent2">
                            <a:lumMod val="40000"/>
                            <a:lumOff val="60000"/>
                          </a:schemeClr>
                        </a:solidFill>
                      </a:endParaRPr>
                    </a:p>
                  </a:txBody>
                  <a:tcPr>
                    <a:noFill/>
                  </a:tcPr>
                </a:tc>
                <a:tc>
                  <a:txBody>
                    <a:bodyPr/>
                    <a:lstStyle/>
                    <a:p>
                      <a:pPr algn="ctr"/>
                      <a:r>
                        <a:rPr lang="en-US" sz="2000" b="1" dirty="0" smtClean="0">
                          <a:solidFill>
                            <a:schemeClr val="accent2">
                              <a:lumMod val="40000"/>
                              <a:lumOff val="60000"/>
                            </a:schemeClr>
                          </a:solidFill>
                        </a:rPr>
                        <a:t>65-69</a:t>
                      </a:r>
                      <a:endParaRPr lang="en-US" sz="2000" b="1" dirty="0">
                        <a:solidFill>
                          <a:schemeClr val="accent2">
                            <a:lumMod val="40000"/>
                            <a:lumOff val="60000"/>
                          </a:schemeClr>
                        </a:solidFill>
                      </a:endParaRPr>
                    </a:p>
                  </a:txBody>
                  <a:tcPr>
                    <a:noFill/>
                  </a:tcPr>
                </a:tc>
                <a:tc>
                  <a:txBody>
                    <a:bodyPr/>
                    <a:lstStyle/>
                    <a:p>
                      <a:pPr algn="ctr"/>
                      <a:r>
                        <a:rPr lang="en-US" sz="2000" b="1" dirty="0" smtClean="0">
                          <a:solidFill>
                            <a:schemeClr val="accent2">
                              <a:lumMod val="40000"/>
                              <a:lumOff val="60000"/>
                            </a:schemeClr>
                          </a:solidFill>
                        </a:rPr>
                        <a:t>70-74</a:t>
                      </a:r>
                      <a:endParaRPr lang="en-US" sz="2000" b="1" dirty="0">
                        <a:solidFill>
                          <a:schemeClr val="accent2">
                            <a:lumMod val="40000"/>
                            <a:lumOff val="60000"/>
                          </a:schemeClr>
                        </a:solidFill>
                      </a:endParaRPr>
                    </a:p>
                  </a:txBody>
                  <a:tcPr>
                    <a:noFill/>
                  </a:tcPr>
                </a:tc>
                <a:tc>
                  <a:txBody>
                    <a:bodyPr/>
                    <a:lstStyle/>
                    <a:p>
                      <a:pPr algn="ctr"/>
                      <a:r>
                        <a:rPr lang="en-US" sz="2000" b="1" dirty="0" smtClean="0">
                          <a:solidFill>
                            <a:schemeClr val="accent2">
                              <a:lumMod val="40000"/>
                              <a:lumOff val="60000"/>
                            </a:schemeClr>
                          </a:solidFill>
                        </a:rPr>
                        <a:t>75-79</a:t>
                      </a:r>
                      <a:endParaRPr lang="en-US" sz="2000" b="1" dirty="0">
                        <a:solidFill>
                          <a:schemeClr val="accent2">
                            <a:lumMod val="40000"/>
                            <a:lumOff val="60000"/>
                          </a:schemeClr>
                        </a:solidFill>
                      </a:endParaRPr>
                    </a:p>
                  </a:txBody>
                  <a:tcPr>
                    <a:noFill/>
                  </a:tcPr>
                </a:tc>
                <a:tc>
                  <a:txBody>
                    <a:bodyPr/>
                    <a:lstStyle/>
                    <a:p>
                      <a:pPr algn="ctr"/>
                      <a:r>
                        <a:rPr lang="en-US" sz="2000" b="1" dirty="0" smtClean="0">
                          <a:solidFill>
                            <a:schemeClr val="accent2">
                              <a:lumMod val="40000"/>
                              <a:lumOff val="60000"/>
                            </a:schemeClr>
                          </a:solidFill>
                        </a:rPr>
                        <a:t>&gt;80</a:t>
                      </a:r>
                      <a:endParaRPr lang="en-US" sz="2000" b="1" dirty="0">
                        <a:solidFill>
                          <a:schemeClr val="accent2">
                            <a:lumMod val="40000"/>
                            <a:lumOff val="60000"/>
                          </a:schemeClr>
                        </a:solidFill>
                      </a:endParaRPr>
                    </a:p>
                  </a:txBody>
                  <a:tcPr>
                    <a:noFill/>
                  </a:tcPr>
                </a:tc>
              </a:tr>
              <a:tr h="720400">
                <a:tc>
                  <a:txBody>
                    <a:bodyPr/>
                    <a:lstStyle/>
                    <a:p>
                      <a:r>
                        <a:rPr lang="en-US" b="0" dirty="0" err="1" smtClean="0">
                          <a:solidFill>
                            <a:schemeClr val="bg1"/>
                          </a:solidFill>
                        </a:rPr>
                        <a:t>Glabellar</a:t>
                      </a:r>
                      <a:r>
                        <a:rPr lang="en-US" b="0" baseline="0" dirty="0" smtClean="0">
                          <a:solidFill>
                            <a:schemeClr val="bg1"/>
                          </a:solidFill>
                        </a:rPr>
                        <a:t> sign </a:t>
                      </a:r>
                    </a:p>
                    <a:p>
                      <a:r>
                        <a:rPr lang="en-US" b="0" baseline="0" dirty="0" smtClean="0">
                          <a:solidFill>
                            <a:schemeClr val="bg1"/>
                          </a:solidFill>
                        </a:rPr>
                        <a:t>(inability to inhibit blink)</a:t>
                      </a:r>
                      <a:endParaRPr lang="en-US" b="0" dirty="0">
                        <a:solidFill>
                          <a:schemeClr val="bg1"/>
                        </a:solidFill>
                      </a:endParaRPr>
                    </a:p>
                  </a:txBody>
                  <a:tcPr>
                    <a:noFill/>
                  </a:tcPr>
                </a:tc>
                <a:tc>
                  <a:txBody>
                    <a:bodyPr/>
                    <a:lstStyle/>
                    <a:p>
                      <a:pPr algn="ctr"/>
                      <a:r>
                        <a:rPr lang="en-US" b="0" dirty="0" smtClean="0">
                          <a:solidFill>
                            <a:schemeClr val="bg1"/>
                          </a:solidFill>
                        </a:rPr>
                        <a:t>10</a:t>
                      </a:r>
                      <a:endParaRPr lang="en-US" b="0" dirty="0">
                        <a:solidFill>
                          <a:schemeClr val="bg1"/>
                        </a:solidFill>
                      </a:endParaRPr>
                    </a:p>
                  </a:txBody>
                  <a:tcPr>
                    <a:noFill/>
                  </a:tcPr>
                </a:tc>
                <a:tc>
                  <a:txBody>
                    <a:bodyPr/>
                    <a:lstStyle/>
                    <a:p>
                      <a:pPr algn="ctr"/>
                      <a:r>
                        <a:rPr lang="en-US" b="0" dirty="0" smtClean="0">
                          <a:solidFill>
                            <a:schemeClr val="bg1"/>
                          </a:solidFill>
                        </a:rPr>
                        <a:t>15</a:t>
                      </a:r>
                      <a:endParaRPr lang="en-US" b="0" dirty="0">
                        <a:solidFill>
                          <a:schemeClr val="bg1"/>
                        </a:solidFill>
                      </a:endParaRPr>
                    </a:p>
                  </a:txBody>
                  <a:tcPr>
                    <a:noFill/>
                  </a:tcPr>
                </a:tc>
                <a:tc>
                  <a:txBody>
                    <a:bodyPr/>
                    <a:lstStyle/>
                    <a:p>
                      <a:pPr algn="ctr"/>
                      <a:r>
                        <a:rPr lang="en-US" b="0" dirty="0" smtClean="0">
                          <a:solidFill>
                            <a:schemeClr val="bg1"/>
                          </a:solidFill>
                        </a:rPr>
                        <a:t>27</a:t>
                      </a:r>
                      <a:endParaRPr lang="en-US" b="0" dirty="0">
                        <a:solidFill>
                          <a:schemeClr val="bg1"/>
                        </a:solidFill>
                      </a:endParaRPr>
                    </a:p>
                  </a:txBody>
                  <a:tcPr>
                    <a:noFill/>
                  </a:tcPr>
                </a:tc>
                <a:tc>
                  <a:txBody>
                    <a:bodyPr/>
                    <a:lstStyle/>
                    <a:p>
                      <a:pPr algn="ctr"/>
                      <a:r>
                        <a:rPr lang="en-US" b="0" dirty="0" smtClean="0">
                          <a:solidFill>
                            <a:schemeClr val="bg1"/>
                          </a:solidFill>
                        </a:rPr>
                        <a:t>37</a:t>
                      </a:r>
                      <a:endParaRPr lang="en-US" b="0" dirty="0">
                        <a:solidFill>
                          <a:schemeClr val="bg1"/>
                        </a:solidFill>
                      </a:endParaRPr>
                    </a:p>
                  </a:txBody>
                  <a:tcPr>
                    <a:noFill/>
                  </a:tcPr>
                </a:tc>
              </a:tr>
              <a:tr h="417375">
                <a:tc>
                  <a:txBody>
                    <a:bodyPr/>
                    <a:lstStyle/>
                    <a:p>
                      <a:r>
                        <a:rPr lang="en-US" b="0" dirty="0" smtClean="0">
                          <a:solidFill>
                            <a:schemeClr val="bg1"/>
                          </a:solidFill>
                        </a:rPr>
                        <a:t>Snout reflex</a:t>
                      </a:r>
                      <a:endParaRPr lang="en-US" b="0" dirty="0">
                        <a:solidFill>
                          <a:schemeClr val="bg1"/>
                        </a:solidFill>
                      </a:endParaRPr>
                    </a:p>
                  </a:txBody>
                  <a:tcPr>
                    <a:noFill/>
                  </a:tcPr>
                </a:tc>
                <a:tc>
                  <a:txBody>
                    <a:bodyPr/>
                    <a:lstStyle/>
                    <a:p>
                      <a:pPr algn="ctr"/>
                      <a:r>
                        <a:rPr lang="en-US" b="0" dirty="0" smtClean="0">
                          <a:solidFill>
                            <a:schemeClr val="bg1"/>
                          </a:solidFill>
                        </a:rPr>
                        <a:t>3</a:t>
                      </a:r>
                      <a:endParaRPr lang="en-US" b="0" dirty="0">
                        <a:solidFill>
                          <a:schemeClr val="bg1"/>
                        </a:solidFill>
                      </a:endParaRPr>
                    </a:p>
                  </a:txBody>
                  <a:tcPr>
                    <a:noFill/>
                  </a:tcPr>
                </a:tc>
                <a:tc>
                  <a:txBody>
                    <a:bodyPr/>
                    <a:lstStyle/>
                    <a:p>
                      <a:pPr algn="ctr"/>
                      <a:r>
                        <a:rPr lang="en-US" b="0" dirty="0" smtClean="0">
                          <a:solidFill>
                            <a:schemeClr val="bg1"/>
                          </a:solidFill>
                        </a:rPr>
                        <a:t>8</a:t>
                      </a:r>
                      <a:endParaRPr lang="en-US" b="0" dirty="0">
                        <a:solidFill>
                          <a:schemeClr val="bg1"/>
                        </a:solidFill>
                      </a:endParaRPr>
                    </a:p>
                  </a:txBody>
                  <a:tcPr>
                    <a:noFill/>
                  </a:tcPr>
                </a:tc>
                <a:tc>
                  <a:txBody>
                    <a:bodyPr/>
                    <a:lstStyle/>
                    <a:p>
                      <a:pPr algn="ctr"/>
                      <a:r>
                        <a:rPr lang="en-US" b="0" dirty="0" smtClean="0">
                          <a:solidFill>
                            <a:schemeClr val="bg1"/>
                          </a:solidFill>
                        </a:rPr>
                        <a:t>7</a:t>
                      </a:r>
                      <a:endParaRPr lang="en-US" b="0" dirty="0">
                        <a:solidFill>
                          <a:schemeClr val="bg1"/>
                        </a:solidFill>
                      </a:endParaRPr>
                    </a:p>
                  </a:txBody>
                  <a:tcPr>
                    <a:noFill/>
                  </a:tcPr>
                </a:tc>
                <a:tc>
                  <a:txBody>
                    <a:bodyPr/>
                    <a:lstStyle/>
                    <a:p>
                      <a:pPr algn="ctr"/>
                      <a:r>
                        <a:rPr lang="en-US" b="0" dirty="0" smtClean="0">
                          <a:solidFill>
                            <a:schemeClr val="bg1"/>
                          </a:solidFill>
                        </a:rPr>
                        <a:t>26</a:t>
                      </a:r>
                      <a:endParaRPr lang="en-US" b="0" dirty="0">
                        <a:solidFill>
                          <a:schemeClr val="bg1"/>
                        </a:solidFill>
                      </a:endParaRPr>
                    </a:p>
                  </a:txBody>
                  <a:tcPr>
                    <a:noFill/>
                  </a:tcPr>
                </a:tc>
              </a:tr>
              <a:tr h="417375">
                <a:tc>
                  <a:txBody>
                    <a:bodyPr/>
                    <a:lstStyle/>
                    <a:p>
                      <a:r>
                        <a:rPr lang="en-US" b="0" dirty="0" smtClean="0">
                          <a:solidFill>
                            <a:schemeClr val="bg1"/>
                          </a:solidFill>
                        </a:rPr>
                        <a:t>Limited </a:t>
                      </a:r>
                      <a:r>
                        <a:rPr lang="en-US" b="0" dirty="0" err="1" smtClean="0">
                          <a:solidFill>
                            <a:schemeClr val="bg1"/>
                          </a:solidFill>
                        </a:rPr>
                        <a:t>upgaze</a:t>
                      </a:r>
                      <a:endParaRPr lang="en-US" b="0" dirty="0">
                        <a:solidFill>
                          <a:schemeClr val="bg1"/>
                        </a:solidFill>
                      </a:endParaRPr>
                    </a:p>
                  </a:txBody>
                  <a:tcPr>
                    <a:noFill/>
                  </a:tcPr>
                </a:tc>
                <a:tc>
                  <a:txBody>
                    <a:bodyPr/>
                    <a:lstStyle/>
                    <a:p>
                      <a:pPr algn="ctr"/>
                      <a:r>
                        <a:rPr lang="en-US" b="0" dirty="0" smtClean="0">
                          <a:solidFill>
                            <a:schemeClr val="bg1"/>
                          </a:solidFill>
                        </a:rPr>
                        <a:t>6</a:t>
                      </a:r>
                      <a:endParaRPr lang="en-US" b="0" dirty="0">
                        <a:solidFill>
                          <a:schemeClr val="bg1"/>
                        </a:solidFill>
                      </a:endParaRPr>
                    </a:p>
                  </a:txBody>
                  <a:tcPr>
                    <a:noFill/>
                  </a:tcPr>
                </a:tc>
                <a:tc>
                  <a:txBody>
                    <a:bodyPr/>
                    <a:lstStyle/>
                    <a:p>
                      <a:pPr algn="ctr"/>
                      <a:r>
                        <a:rPr lang="en-US" b="0" dirty="0" smtClean="0">
                          <a:solidFill>
                            <a:schemeClr val="bg1"/>
                          </a:solidFill>
                        </a:rPr>
                        <a:t>15</a:t>
                      </a:r>
                      <a:endParaRPr lang="en-US" b="0" dirty="0">
                        <a:solidFill>
                          <a:schemeClr val="bg1"/>
                        </a:solidFill>
                      </a:endParaRPr>
                    </a:p>
                  </a:txBody>
                  <a:tcPr>
                    <a:noFill/>
                  </a:tcPr>
                </a:tc>
                <a:tc>
                  <a:txBody>
                    <a:bodyPr/>
                    <a:lstStyle/>
                    <a:p>
                      <a:pPr algn="ctr"/>
                      <a:r>
                        <a:rPr lang="en-US" b="0" dirty="0" smtClean="0">
                          <a:solidFill>
                            <a:schemeClr val="bg1"/>
                          </a:solidFill>
                        </a:rPr>
                        <a:t>27</a:t>
                      </a:r>
                      <a:endParaRPr lang="en-US" b="0" dirty="0">
                        <a:solidFill>
                          <a:schemeClr val="bg1"/>
                        </a:solidFill>
                      </a:endParaRPr>
                    </a:p>
                  </a:txBody>
                  <a:tcPr>
                    <a:noFill/>
                  </a:tcPr>
                </a:tc>
                <a:tc>
                  <a:txBody>
                    <a:bodyPr/>
                    <a:lstStyle/>
                    <a:p>
                      <a:pPr algn="ctr"/>
                      <a:r>
                        <a:rPr lang="en-US" b="0" dirty="0" smtClean="0">
                          <a:solidFill>
                            <a:schemeClr val="bg1"/>
                          </a:solidFill>
                        </a:rPr>
                        <a:t>29</a:t>
                      </a:r>
                      <a:endParaRPr lang="en-US" b="0" dirty="0">
                        <a:solidFill>
                          <a:schemeClr val="bg1"/>
                        </a:solidFill>
                      </a:endParaRPr>
                    </a:p>
                  </a:txBody>
                  <a:tcPr>
                    <a:noFill/>
                  </a:tcPr>
                </a:tc>
              </a:tr>
              <a:tr h="417375">
                <a:tc>
                  <a:txBody>
                    <a:bodyPr/>
                    <a:lstStyle/>
                    <a:p>
                      <a:r>
                        <a:rPr lang="en-US" b="0" dirty="0" smtClean="0">
                          <a:solidFill>
                            <a:schemeClr val="bg1"/>
                          </a:solidFill>
                        </a:rPr>
                        <a:t>Abnormal visual tracking</a:t>
                      </a:r>
                      <a:endParaRPr lang="en-US" b="0" dirty="0">
                        <a:solidFill>
                          <a:schemeClr val="bg1"/>
                        </a:solidFill>
                      </a:endParaRPr>
                    </a:p>
                  </a:txBody>
                  <a:tcPr>
                    <a:noFill/>
                  </a:tcPr>
                </a:tc>
                <a:tc>
                  <a:txBody>
                    <a:bodyPr/>
                    <a:lstStyle/>
                    <a:p>
                      <a:pPr algn="ctr"/>
                      <a:r>
                        <a:rPr lang="en-US" b="0" dirty="0" smtClean="0">
                          <a:solidFill>
                            <a:schemeClr val="bg1"/>
                          </a:solidFill>
                        </a:rPr>
                        <a:t>8</a:t>
                      </a:r>
                      <a:endParaRPr lang="en-US" b="0" dirty="0">
                        <a:solidFill>
                          <a:schemeClr val="bg1"/>
                        </a:solidFill>
                      </a:endParaRPr>
                    </a:p>
                  </a:txBody>
                  <a:tcPr>
                    <a:noFill/>
                  </a:tcPr>
                </a:tc>
                <a:tc>
                  <a:txBody>
                    <a:bodyPr/>
                    <a:lstStyle/>
                    <a:p>
                      <a:pPr algn="ctr"/>
                      <a:r>
                        <a:rPr lang="en-US" b="0" dirty="0" smtClean="0">
                          <a:solidFill>
                            <a:schemeClr val="bg1"/>
                          </a:solidFill>
                        </a:rPr>
                        <a:t>15</a:t>
                      </a:r>
                      <a:endParaRPr lang="en-US" b="0" dirty="0">
                        <a:solidFill>
                          <a:schemeClr val="bg1"/>
                        </a:solidFill>
                      </a:endParaRPr>
                    </a:p>
                  </a:txBody>
                  <a:tcPr>
                    <a:noFill/>
                  </a:tcPr>
                </a:tc>
                <a:tc>
                  <a:txBody>
                    <a:bodyPr/>
                    <a:lstStyle/>
                    <a:p>
                      <a:pPr algn="ctr"/>
                      <a:r>
                        <a:rPr lang="en-US" b="0" dirty="0" smtClean="0">
                          <a:solidFill>
                            <a:schemeClr val="bg1"/>
                          </a:solidFill>
                        </a:rPr>
                        <a:t>26</a:t>
                      </a:r>
                      <a:endParaRPr lang="en-US" b="0" dirty="0">
                        <a:solidFill>
                          <a:schemeClr val="bg1"/>
                        </a:solidFill>
                      </a:endParaRPr>
                    </a:p>
                  </a:txBody>
                  <a:tcPr>
                    <a:noFill/>
                  </a:tcPr>
                </a:tc>
                <a:tc>
                  <a:txBody>
                    <a:bodyPr/>
                    <a:lstStyle/>
                    <a:p>
                      <a:pPr algn="ctr"/>
                      <a:r>
                        <a:rPr lang="en-US" b="0" dirty="0" smtClean="0">
                          <a:solidFill>
                            <a:schemeClr val="bg1"/>
                          </a:solidFill>
                        </a:rPr>
                        <a:t>34</a:t>
                      </a:r>
                      <a:endParaRPr lang="en-US" b="0" dirty="0">
                        <a:solidFill>
                          <a:schemeClr val="bg1"/>
                        </a:solidFill>
                      </a:endParaRPr>
                    </a:p>
                  </a:txBody>
                  <a:tcPr>
                    <a:noFill/>
                  </a:tcPr>
                </a:tc>
              </a:tr>
              <a:tr h="417375">
                <a:tc>
                  <a:txBody>
                    <a:bodyPr/>
                    <a:lstStyle/>
                    <a:p>
                      <a:r>
                        <a:rPr lang="en-US" b="0" dirty="0" err="1" smtClean="0">
                          <a:solidFill>
                            <a:schemeClr val="bg1"/>
                          </a:solidFill>
                        </a:rPr>
                        <a:t>Paratonic</a:t>
                      </a:r>
                      <a:r>
                        <a:rPr lang="en-US" b="0" dirty="0" smtClean="0">
                          <a:solidFill>
                            <a:schemeClr val="bg1"/>
                          </a:solidFill>
                        </a:rPr>
                        <a:t> rigidity</a:t>
                      </a:r>
                      <a:endParaRPr lang="en-US" b="0" dirty="0">
                        <a:solidFill>
                          <a:schemeClr val="bg1"/>
                        </a:solidFill>
                      </a:endParaRPr>
                    </a:p>
                  </a:txBody>
                  <a:tcPr>
                    <a:noFill/>
                  </a:tcPr>
                </a:tc>
                <a:tc>
                  <a:txBody>
                    <a:bodyPr/>
                    <a:lstStyle/>
                    <a:p>
                      <a:pPr algn="ctr"/>
                      <a:r>
                        <a:rPr lang="en-US" b="0" dirty="0" smtClean="0">
                          <a:solidFill>
                            <a:schemeClr val="bg1"/>
                          </a:solidFill>
                        </a:rPr>
                        <a:t>8</a:t>
                      </a:r>
                      <a:endParaRPr lang="en-US" b="0" dirty="0">
                        <a:solidFill>
                          <a:schemeClr val="bg1"/>
                        </a:solidFill>
                      </a:endParaRPr>
                    </a:p>
                  </a:txBody>
                  <a:tcPr>
                    <a:noFill/>
                  </a:tcPr>
                </a:tc>
                <a:tc>
                  <a:txBody>
                    <a:bodyPr/>
                    <a:lstStyle/>
                    <a:p>
                      <a:pPr algn="ctr"/>
                      <a:r>
                        <a:rPr lang="en-US" b="0" dirty="0" smtClean="0">
                          <a:solidFill>
                            <a:schemeClr val="bg1"/>
                          </a:solidFill>
                        </a:rPr>
                        <a:t>18</a:t>
                      </a:r>
                      <a:endParaRPr lang="en-US" b="0" dirty="0">
                        <a:solidFill>
                          <a:schemeClr val="bg1"/>
                        </a:solidFill>
                      </a:endParaRPr>
                    </a:p>
                  </a:txBody>
                  <a:tcPr>
                    <a:noFill/>
                  </a:tcPr>
                </a:tc>
                <a:tc>
                  <a:txBody>
                    <a:bodyPr/>
                    <a:lstStyle/>
                    <a:p>
                      <a:pPr algn="ctr"/>
                      <a:r>
                        <a:rPr lang="en-US" b="0" dirty="0" smtClean="0">
                          <a:solidFill>
                            <a:schemeClr val="bg1"/>
                          </a:solidFill>
                        </a:rPr>
                        <a:t>22</a:t>
                      </a:r>
                      <a:endParaRPr lang="en-US" b="0" dirty="0">
                        <a:solidFill>
                          <a:schemeClr val="bg1"/>
                        </a:solidFill>
                      </a:endParaRPr>
                    </a:p>
                  </a:txBody>
                  <a:tcPr>
                    <a:noFill/>
                  </a:tcPr>
                </a:tc>
                <a:tc>
                  <a:txBody>
                    <a:bodyPr/>
                    <a:lstStyle/>
                    <a:p>
                      <a:pPr algn="ctr"/>
                      <a:r>
                        <a:rPr lang="en-US" b="0" dirty="0" smtClean="0">
                          <a:solidFill>
                            <a:schemeClr val="bg1"/>
                          </a:solidFill>
                        </a:rPr>
                        <a:t>32</a:t>
                      </a:r>
                      <a:endParaRPr lang="en-US" b="0" dirty="0">
                        <a:solidFill>
                          <a:schemeClr val="bg1"/>
                        </a:solidFill>
                      </a:endParaRPr>
                    </a:p>
                  </a:txBody>
                  <a:tcPr>
                    <a:noFill/>
                  </a:tcPr>
                </a:tc>
              </a:tr>
              <a:tr h="417375">
                <a:tc>
                  <a:txBody>
                    <a:bodyPr/>
                    <a:lstStyle/>
                    <a:p>
                      <a:r>
                        <a:rPr lang="en-US" b="0" dirty="0" smtClean="0">
                          <a:solidFill>
                            <a:schemeClr val="bg1"/>
                          </a:solidFill>
                        </a:rPr>
                        <a:t>Unable to recall 3 words</a:t>
                      </a:r>
                      <a:endParaRPr lang="en-US" b="0" dirty="0">
                        <a:solidFill>
                          <a:schemeClr val="bg1"/>
                        </a:solidFill>
                      </a:endParaRPr>
                    </a:p>
                  </a:txBody>
                  <a:tcPr>
                    <a:noFill/>
                  </a:tcPr>
                </a:tc>
                <a:tc>
                  <a:txBody>
                    <a:bodyPr/>
                    <a:lstStyle/>
                    <a:p>
                      <a:pPr algn="ctr"/>
                      <a:r>
                        <a:rPr lang="en-US" b="0" dirty="0" smtClean="0">
                          <a:solidFill>
                            <a:schemeClr val="bg1"/>
                          </a:solidFill>
                        </a:rPr>
                        <a:t>6</a:t>
                      </a:r>
                      <a:endParaRPr lang="en-US" b="0" dirty="0">
                        <a:solidFill>
                          <a:schemeClr val="bg1"/>
                        </a:solidFill>
                      </a:endParaRPr>
                    </a:p>
                  </a:txBody>
                  <a:tcPr>
                    <a:noFill/>
                  </a:tcPr>
                </a:tc>
                <a:tc>
                  <a:txBody>
                    <a:bodyPr/>
                    <a:lstStyle/>
                    <a:p>
                      <a:pPr algn="ctr"/>
                      <a:r>
                        <a:rPr lang="en-US" b="0" dirty="0" smtClean="0">
                          <a:solidFill>
                            <a:schemeClr val="bg1"/>
                          </a:solidFill>
                        </a:rPr>
                        <a:t>10</a:t>
                      </a:r>
                      <a:endParaRPr lang="en-US" b="0" dirty="0">
                        <a:solidFill>
                          <a:schemeClr val="bg1"/>
                        </a:solidFill>
                      </a:endParaRPr>
                    </a:p>
                  </a:txBody>
                  <a:tcPr>
                    <a:noFill/>
                  </a:tcPr>
                </a:tc>
                <a:tc>
                  <a:txBody>
                    <a:bodyPr/>
                    <a:lstStyle/>
                    <a:p>
                      <a:pPr algn="ctr"/>
                      <a:r>
                        <a:rPr lang="en-US" b="0" dirty="0" smtClean="0">
                          <a:solidFill>
                            <a:schemeClr val="bg1"/>
                          </a:solidFill>
                        </a:rPr>
                        <a:t>12</a:t>
                      </a:r>
                      <a:endParaRPr lang="en-US" b="0" dirty="0">
                        <a:solidFill>
                          <a:schemeClr val="bg1"/>
                        </a:solidFill>
                      </a:endParaRPr>
                    </a:p>
                  </a:txBody>
                  <a:tcPr>
                    <a:noFill/>
                  </a:tcPr>
                </a:tc>
                <a:tc>
                  <a:txBody>
                    <a:bodyPr/>
                    <a:lstStyle/>
                    <a:p>
                      <a:pPr algn="ctr"/>
                      <a:r>
                        <a:rPr lang="en-US" b="0" dirty="0" smtClean="0">
                          <a:solidFill>
                            <a:schemeClr val="bg1"/>
                          </a:solidFill>
                        </a:rPr>
                        <a:t>21</a:t>
                      </a:r>
                      <a:endParaRPr lang="en-US" b="0" dirty="0">
                        <a:solidFill>
                          <a:schemeClr val="bg1"/>
                        </a:solidFill>
                      </a:endParaRPr>
                    </a:p>
                  </a:txBody>
                  <a:tcPr>
                    <a:noFill/>
                  </a:tcPr>
                </a:tc>
              </a:tr>
              <a:tr h="720400">
                <a:tc>
                  <a:txBody>
                    <a:bodyPr/>
                    <a:lstStyle/>
                    <a:p>
                      <a:r>
                        <a:rPr lang="en-US" b="0" dirty="0" smtClean="0">
                          <a:solidFill>
                            <a:schemeClr val="bg1"/>
                          </a:solidFill>
                        </a:rPr>
                        <a:t>Unable to spell world backward</a:t>
                      </a:r>
                      <a:endParaRPr lang="en-US" b="0" dirty="0">
                        <a:solidFill>
                          <a:schemeClr val="bg1"/>
                        </a:solidFill>
                      </a:endParaRPr>
                    </a:p>
                  </a:txBody>
                  <a:tcPr>
                    <a:noFill/>
                  </a:tcPr>
                </a:tc>
                <a:tc>
                  <a:txBody>
                    <a:bodyPr/>
                    <a:lstStyle/>
                    <a:p>
                      <a:pPr algn="ctr"/>
                      <a:r>
                        <a:rPr lang="en-US" b="0" dirty="0" smtClean="0">
                          <a:solidFill>
                            <a:schemeClr val="bg1"/>
                          </a:solidFill>
                        </a:rPr>
                        <a:t>10</a:t>
                      </a:r>
                      <a:endParaRPr lang="en-US" b="0" dirty="0">
                        <a:solidFill>
                          <a:schemeClr val="bg1"/>
                        </a:solidFill>
                      </a:endParaRPr>
                    </a:p>
                  </a:txBody>
                  <a:tcPr>
                    <a:noFill/>
                  </a:tcPr>
                </a:tc>
                <a:tc>
                  <a:txBody>
                    <a:bodyPr/>
                    <a:lstStyle/>
                    <a:p>
                      <a:pPr algn="ctr"/>
                      <a:r>
                        <a:rPr lang="en-US" b="0" dirty="0" smtClean="0">
                          <a:solidFill>
                            <a:schemeClr val="bg1"/>
                          </a:solidFill>
                        </a:rPr>
                        <a:t>12</a:t>
                      </a:r>
                      <a:endParaRPr lang="en-US" b="0" dirty="0">
                        <a:solidFill>
                          <a:schemeClr val="bg1"/>
                        </a:solidFill>
                      </a:endParaRPr>
                    </a:p>
                  </a:txBody>
                  <a:tcPr>
                    <a:noFill/>
                  </a:tcPr>
                </a:tc>
                <a:tc>
                  <a:txBody>
                    <a:bodyPr/>
                    <a:lstStyle/>
                    <a:p>
                      <a:pPr algn="ctr"/>
                      <a:r>
                        <a:rPr lang="en-US" b="0" dirty="0" smtClean="0">
                          <a:solidFill>
                            <a:schemeClr val="bg1"/>
                          </a:solidFill>
                        </a:rPr>
                        <a:t>18</a:t>
                      </a:r>
                      <a:endParaRPr lang="en-US" b="0" dirty="0">
                        <a:solidFill>
                          <a:schemeClr val="bg1"/>
                        </a:solidFill>
                      </a:endParaRPr>
                    </a:p>
                  </a:txBody>
                  <a:tcPr>
                    <a:noFill/>
                  </a:tcPr>
                </a:tc>
                <a:tc>
                  <a:txBody>
                    <a:bodyPr/>
                    <a:lstStyle/>
                    <a:p>
                      <a:pPr algn="ctr"/>
                      <a:r>
                        <a:rPr lang="en-US" b="0" dirty="0" smtClean="0">
                          <a:solidFill>
                            <a:schemeClr val="bg1"/>
                          </a:solidFill>
                        </a:rPr>
                        <a:t>21</a:t>
                      </a:r>
                      <a:endParaRPr lang="en-US" b="0" dirty="0">
                        <a:solidFill>
                          <a:schemeClr val="bg1"/>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73162"/>
          </a:xfrm>
        </p:spPr>
        <p:txBody>
          <a:bodyPr>
            <a:noAutofit/>
          </a:bodyPr>
          <a:lstStyle/>
          <a:p>
            <a:r>
              <a:rPr lang="en-US" sz="3600" b="1" dirty="0" smtClean="0">
                <a:solidFill>
                  <a:srgbClr val="FFFF00"/>
                </a:solidFill>
              </a:rPr>
              <a:t>Neurological and cognitive impairments detected in older people without disease</a:t>
            </a:r>
            <a:endParaRPr lang="en-US" sz="3600" b="1" dirty="0">
              <a:solidFill>
                <a:srgbClr val="FFFF00"/>
              </a:solidFill>
            </a:endParaRPr>
          </a:p>
        </p:txBody>
      </p:sp>
      <p:sp>
        <p:nvSpPr>
          <p:cNvPr id="4" name="TextBox 3"/>
          <p:cNvSpPr txBox="1"/>
          <p:nvPr/>
        </p:nvSpPr>
        <p:spPr>
          <a:xfrm>
            <a:off x="381000" y="1371600"/>
            <a:ext cx="8382000" cy="4324261"/>
          </a:xfrm>
          <a:prstGeom prst="rect">
            <a:avLst/>
          </a:prstGeom>
          <a:noFill/>
        </p:spPr>
        <p:txBody>
          <a:bodyPr wrap="square" rtlCol="0">
            <a:spAutoFit/>
          </a:bodyPr>
          <a:lstStyle/>
          <a:p>
            <a:pPr>
              <a:buClr>
                <a:srgbClr val="FF0000"/>
              </a:buClr>
              <a:buFont typeface="Wingdings" pitchFamily="2" charset="2"/>
              <a:buChar char="v"/>
            </a:pPr>
            <a:r>
              <a:rPr lang="en-US" sz="2400" dirty="0" smtClean="0">
                <a:solidFill>
                  <a:schemeClr val="bg1"/>
                </a:solidFill>
              </a:rPr>
              <a:t>Advanced age is associated with abnormalities on neurological </a:t>
            </a:r>
          </a:p>
          <a:p>
            <a:pPr>
              <a:spcBef>
                <a:spcPts val="600"/>
              </a:spcBef>
              <a:buClr>
                <a:srgbClr val="FF0000"/>
              </a:buClr>
            </a:pPr>
            <a:r>
              <a:rPr lang="en-US" sz="2400" dirty="0" smtClean="0">
                <a:solidFill>
                  <a:schemeClr val="bg1"/>
                </a:solidFill>
              </a:rPr>
              <a:t>    and cognitive examination</a:t>
            </a:r>
          </a:p>
          <a:p>
            <a:pPr>
              <a:spcBef>
                <a:spcPts val="600"/>
              </a:spcBef>
              <a:buClr>
                <a:srgbClr val="FF0000"/>
              </a:buClr>
              <a:buFont typeface="Wingdings" pitchFamily="2" charset="2"/>
              <a:buChar char="v"/>
            </a:pPr>
            <a:r>
              <a:rPr lang="en-US" sz="2400" dirty="0" smtClean="0">
                <a:solidFill>
                  <a:schemeClr val="bg1"/>
                </a:solidFill>
              </a:rPr>
              <a:t>When healthy older adults are studied such changes are not </a:t>
            </a:r>
          </a:p>
          <a:p>
            <a:pPr>
              <a:spcBef>
                <a:spcPts val="600"/>
              </a:spcBef>
              <a:buClr>
                <a:srgbClr val="FF0000"/>
              </a:buClr>
            </a:pPr>
            <a:r>
              <a:rPr lang="en-US" sz="2400" dirty="0" smtClean="0">
                <a:solidFill>
                  <a:schemeClr val="bg1"/>
                </a:solidFill>
              </a:rPr>
              <a:t>     inevitable</a:t>
            </a:r>
          </a:p>
          <a:p>
            <a:pPr>
              <a:spcBef>
                <a:spcPts val="600"/>
              </a:spcBef>
              <a:buClr>
                <a:srgbClr val="FF0000"/>
              </a:buClr>
              <a:buFont typeface="Wingdings" pitchFamily="2" charset="2"/>
              <a:buChar char="v"/>
            </a:pPr>
            <a:r>
              <a:rPr lang="en-US" sz="2400" dirty="0" smtClean="0">
                <a:solidFill>
                  <a:schemeClr val="bg1"/>
                </a:solidFill>
              </a:rPr>
              <a:t>They are associated with adverse outcome including functional </a:t>
            </a:r>
          </a:p>
          <a:p>
            <a:pPr>
              <a:spcBef>
                <a:spcPts val="600"/>
              </a:spcBef>
              <a:buClr>
                <a:srgbClr val="FF0000"/>
              </a:buClr>
            </a:pPr>
            <a:r>
              <a:rPr lang="en-US" sz="2400" dirty="0" smtClean="0">
                <a:solidFill>
                  <a:schemeClr val="bg1"/>
                </a:solidFill>
              </a:rPr>
              <a:t>     decline and death, and so should not be considered benign</a:t>
            </a:r>
          </a:p>
          <a:p>
            <a:pPr>
              <a:spcBef>
                <a:spcPts val="600"/>
              </a:spcBef>
              <a:buClr>
                <a:srgbClr val="FF0000"/>
              </a:buClr>
              <a:buFont typeface="Wingdings" pitchFamily="2" charset="2"/>
              <a:buChar char="v"/>
            </a:pPr>
            <a:r>
              <a:rPr lang="en-US" sz="2400" dirty="0" smtClean="0">
                <a:solidFill>
                  <a:schemeClr val="bg1"/>
                </a:solidFill>
              </a:rPr>
              <a:t>Cognitive change in healthy older adults is minimal</a:t>
            </a:r>
          </a:p>
          <a:p>
            <a:pPr>
              <a:spcBef>
                <a:spcPts val="600"/>
              </a:spcBef>
              <a:buClr>
                <a:srgbClr val="FF0000"/>
              </a:buClr>
              <a:buFont typeface="Wingdings" pitchFamily="2" charset="2"/>
              <a:buChar char="v"/>
            </a:pPr>
            <a:r>
              <a:rPr lang="en-US" sz="2400" dirty="0" smtClean="0">
                <a:solidFill>
                  <a:schemeClr val="bg1"/>
                </a:solidFill>
              </a:rPr>
              <a:t>Abnormal neurological signs in older adults should be </a:t>
            </a:r>
          </a:p>
          <a:p>
            <a:pPr>
              <a:buClr>
                <a:srgbClr val="FF0000"/>
              </a:buClr>
            </a:pPr>
            <a:r>
              <a:rPr lang="en-US" sz="2400" dirty="0" smtClean="0">
                <a:solidFill>
                  <a:schemeClr val="bg1"/>
                </a:solidFill>
              </a:rPr>
              <a:t>    investigated and treated in a similar way to those found in </a:t>
            </a:r>
          </a:p>
          <a:p>
            <a:pPr>
              <a:buClr>
                <a:srgbClr val="FF0000"/>
              </a:buClr>
            </a:pPr>
            <a:r>
              <a:rPr lang="en-US" sz="2400" dirty="0" smtClean="0">
                <a:solidFill>
                  <a:schemeClr val="bg1"/>
                </a:solidFill>
              </a:rPr>
              <a:t>     younger adults.</a:t>
            </a:r>
          </a:p>
        </p:txBody>
      </p:sp>
      <p:sp>
        <p:nvSpPr>
          <p:cNvPr id="5" name="TextBox 4"/>
          <p:cNvSpPr txBox="1"/>
          <p:nvPr/>
        </p:nvSpPr>
        <p:spPr>
          <a:xfrm>
            <a:off x="1295400" y="6248400"/>
            <a:ext cx="6019800" cy="381000"/>
          </a:xfrm>
          <a:prstGeom prst="rect">
            <a:avLst/>
          </a:prstGeom>
          <a:noFill/>
        </p:spPr>
        <p:txBody>
          <a:bodyPr wrap="square" rtlCol="0">
            <a:spAutoFit/>
          </a:bodyPr>
          <a:lstStyle/>
          <a:p>
            <a:r>
              <a:rPr lang="en-US" dirty="0" smtClean="0">
                <a:solidFill>
                  <a:srgbClr val="92D050"/>
                </a:solidFill>
              </a:rPr>
              <a:t>Woodford HJ, George J. </a:t>
            </a:r>
            <a:r>
              <a:rPr lang="en-US" dirty="0" err="1" smtClean="0">
                <a:solidFill>
                  <a:srgbClr val="92D050"/>
                </a:solidFill>
              </a:rPr>
              <a:t>Postgrad</a:t>
            </a:r>
            <a:r>
              <a:rPr lang="en-US" dirty="0" smtClean="0">
                <a:solidFill>
                  <a:srgbClr val="92D050"/>
                </a:solidFill>
              </a:rPr>
              <a:t> Med J 2011;87:199-206.</a:t>
            </a:r>
            <a:endParaRPr lang="en-US" dirty="0">
              <a:solidFill>
                <a:srgbClr val="92D05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Neurobiol</a:t>
            </a:r>
            <a:r>
              <a:rPr kumimoji="0" lang="en-US" sz="2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Ageing</a:t>
            </a:r>
            <a:r>
              <a:rPr kumimoji="0" lang="en-US" sz="2400" b="0" i="0" u="none" strike="noStrike" cap="none" normalizeH="0" dirty="0" smtClean="0">
                <a:ln>
                  <a:noFill/>
                </a:ln>
                <a:solidFill>
                  <a:srgbClr val="FFFF00"/>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2008</a:t>
            </a:r>
            <a:r>
              <a:rPr kumimoji="0" lang="en-US" sz="2400" b="0" i="0" u="none" strike="noStrike" cap="none" normalizeH="0" baseline="0" dirty="0" smtClean="0">
                <a:ln>
                  <a:noFill/>
                </a:ln>
                <a:solidFill>
                  <a:srgbClr val="FFFF00"/>
                </a:solidFill>
                <a:effectLst/>
                <a:latin typeface="Calibri"/>
                <a:ea typeface="Times New Roman" pitchFamily="18" charset="0"/>
                <a:cs typeface="Arial" pitchFamily="34" charset="0"/>
              </a:rPr>
              <a:t> </a:t>
            </a:r>
            <a:r>
              <a:rPr kumimoji="0" lang="en-US" sz="2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Aug;29(8):1127-32. </a:t>
            </a:r>
            <a:r>
              <a:rPr kumimoji="0" lang="en-US" sz="2400" b="0"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doi</a:t>
            </a:r>
            <a:r>
              <a:rPr kumimoji="0" lang="en-US" sz="2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10.1016/j.neurobiolaging.2008.04.010. </a:t>
            </a:r>
            <a:r>
              <a:rPr kumimoji="0" lang="en-US" sz="2400" b="0"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Epub</a:t>
            </a:r>
            <a:r>
              <a:rPr kumimoji="0" lang="en-US" sz="2400" b="0" i="0" u="none" strike="noStrike" cap="none" normalizeH="0" baseline="0" dirty="0" smtClean="0">
                <a:ln>
                  <a:noFill/>
                </a:ln>
                <a:solidFill>
                  <a:srgbClr val="FFFF00"/>
                </a:solidFill>
                <a:effectLst/>
                <a:latin typeface="Calibri"/>
                <a:ea typeface="Times New Roman" pitchFamily="18" charset="0"/>
                <a:cs typeface="Arial" pitchFamily="34" charset="0"/>
              </a:rPr>
              <a:t> </a:t>
            </a:r>
            <a:r>
              <a:rPr kumimoji="0" lang="en-US" sz="2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2008</a:t>
            </a:r>
            <a:r>
              <a:rPr kumimoji="0" lang="en-US" sz="2400" b="0" i="0" u="none" strike="noStrike" cap="none" normalizeH="0" baseline="0" dirty="0" smtClean="0">
                <a:ln>
                  <a:noFill/>
                </a:ln>
                <a:solidFill>
                  <a:srgbClr val="FFFF00"/>
                </a:solidFill>
                <a:effectLst/>
                <a:latin typeface="Calibri"/>
                <a:ea typeface="Times New Roman" pitchFamily="18" charset="0"/>
                <a:cs typeface="Arial" pitchFamily="34" charset="0"/>
              </a:rPr>
              <a:t> </a:t>
            </a:r>
            <a:r>
              <a:rPr kumimoji="0" lang="en-US" sz="2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Jun 4.</a:t>
            </a:r>
            <a:endParaRPr kumimoji="0" lang="en-US" sz="24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No</a:t>
            </a:r>
            <a:r>
              <a:rPr kumimoji="0" lang="en-US" sz="2400" b="1" i="0" u="none" strike="noStrike" cap="none" normalizeH="0" baseline="0" dirty="0" smtClean="0">
                <a:ln>
                  <a:noFill/>
                </a:ln>
                <a:solidFill>
                  <a:srgbClr val="FFFF00"/>
                </a:solidFill>
                <a:effectLst/>
                <a:latin typeface="+mj-lt"/>
                <a:ea typeface="Times New Roman" pitchFamily="18" charset="0"/>
                <a:cs typeface="Arial" pitchFamily="34" charset="0"/>
              </a:rPr>
              <a:t> disease in the brain of a 115-year-old woman.</a:t>
            </a:r>
            <a:endParaRPr kumimoji="0" lang="en-US" sz="2400" b="0" i="0" u="none" strike="noStrike" cap="none" normalizeH="0" baseline="0" dirty="0" smtClean="0">
              <a:ln>
                <a:noFill/>
              </a:ln>
              <a:solidFill>
                <a:srgbClr val="FFFF00"/>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92D050"/>
                </a:solidFill>
                <a:effectLst/>
                <a:latin typeface="+mj-lt"/>
                <a:ea typeface="Times New Roman" pitchFamily="18" charset="0"/>
                <a:cs typeface="Arial" pitchFamily="34" charset="0"/>
              </a:rPr>
              <a:t>den </a:t>
            </a:r>
            <a:r>
              <a:rPr kumimoji="0" lang="en-US" sz="2200" b="0" i="0" u="none" strike="noStrike" cap="none" normalizeH="0" baseline="0" dirty="0" err="1" smtClean="0">
                <a:ln>
                  <a:noFill/>
                </a:ln>
                <a:solidFill>
                  <a:srgbClr val="92D050"/>
                </a:solidFill>
                <a:effectLst/>
                <a:latin typeface="+mj-lt"/>
                <a:ea typeface="Times New Roman" pitchFamily="18" charset="0"/>
                <a:cs typeface="Arial" pitchFamily="34" charset="0"/>
              </a:rPr>
              <a:t>Dunnen</a:t>
            </a:r>
            <a:r>
              <a:rPr kumimoji="0" lang="en-US" sz="2200" b="0" i="0" u="none" strike="noStrike" cap="none" normalizeH="0" baseline="0" dirty="0" smtClean="0">
                <a:ln>
                  <a:noFill/>
                </a:ln>
                <a:solidFill>
                  <a:srgbClr val="92D050"/>
                </a:solidFill>
                <a:effectLst/>
                <a:latin typeface="+mj-lt"/>
                <a:ea typeface="Times New Roman" pitchFamily="18" charset="0"/>
                <a:cs typeface="Arial" pitchFamily="34" charset="0"/>
              </a:rPr>
              <a:t> WF</a:t>
            </a:r>
            <a:r>
              <a:rPr kumimoji="0" lang="en-US" sz="2200" b="0" i="0" u="none" strike="noStrike" cap="none" normalizeH="0" baseline="30000" dirty="0" smtClean="0">
                <a:ln>
                  <a:noFill/>
                </a:ln>
                <a:solidFill>
                  <a:srgbClr val="92D050"/>
                </a:solidFill>
                <a:effectLst/>
                <a:latin typeface="+mj-lt"/>
                <a:ea typeface="Times New Roman" pitchFamily="18" charset="0"/>
                <a:cs typeface="Arial" pitchFamily="34" charset="0"/>
              </a:rPr>
              <a:t>1</a:t>
            </a:r>
            <a:r>
              <a:rPr kumimoji="0" lang="en-US" sz="2200" b="0" i="0" u="none" strike="noStrike" cap="none" normalizeH="0" baseline="0" dirty="0" smtClean="0">
                <a:ln>
                  <a:noFill/>
                </a:ln>
                <a:solidFill>
                  <a:schemeClr val="bg1"/>
                </a:solidFill>
                <a:effectLst/>
                <a:latin typeface="+mj-lt"/>
                <a:ea typeface="Times New Roman" pitchFamily="18" charset="0"/>
                <a:cs typeface="Arial" pitchFamily="34" charset="0"/>
              </a:rPr>
              <a:t>, </a:t>
            </a:r>
            <a:r>
              <a:rPr kumimoji="0" lang="en-US" sz="2200" b="0" i="0" u="none" strike="noStrike" cap="none" normalizeH="0" baseline="0" dirty="0" err="1" smtClean="0">
                <a:ln>
                  <a:noFill/>
                </a:ln>
                <a:solidFill>
                  <a:srgbClr val="92D050"/>
                </a:solidFill>
                <a:effectLst/>
                <a:latin typeface="+mj-lt"/>
                <a:ea typeface="Times New Roman" pitchFamily="18" charset="0"/>
                <a:cs typeface="Arial" pitchFamily="34" charset="0"/>
              </a:rPr>
              <a:t>Brouwer</a:t>
            </a:r>
            <a:r>
              <a:rPr kumimoji="0" lang="en-US" sz="2200" b="0" i="0" u="none" strike="noStrike" cap="none" normalizeH="0" baseline="0" dirty="0" smtClean="0">
                <a:ln>
                  <a:noFill/>
                </a:ln>
                <a:solidFill>
                  <a:srgbClr val="92D050"/>
                </a:solidFill>
                <a:effectLst/>
                <a:latin typeface="+mj-lt"/>
                <a:ea typeface="Times New Roman" pitchFamily="18" charset="0"/>
                <a:cs typeface="Arial" pitchFamily="34" charset="0"/>
              </a:rPr>
              <a:t> WH, </a:t>
            </a:r>
            <a:r>
              <a:rPr kumimoji="0" lang="en-US" sz="2200" b="0" i="0" u="none" strike="noStrike" cap="none" normalizeH="0" baseline="0" dirty="0" err="1" smtClean="0">
                <a:ln>
                  <a:noFill/>
                </a:ln>
                <a:solidFill>
                  <a:srgbClr val="92D050"/>
                </a:solidFill>
                <a:effectLst/>
                <a:latin typeface="+mj-lt"/>
                <a:ea typeface="Times New Roman" pitchFamily="18" charset="0"/>
                <a:cs typeface="Arial" pitchFamily="34" charset="0"/>
              </a:rPr>
              <a:t>Biijlard</a:t>
            </a:r>
            <a:r>
              <a:rPr kumimoji="0" lang="en-US" sz="2200" b="0" i="0" u="none" strike="noStrike" cap="none" normalizeH="0" baseline="0" dirty="0" smtClean="0">
                <a:ln>
                  <a:noFill/>
                </a:ln>
                <a:solidFill>
                  <a:srgbClr val="92D050"/>
                </a:solidFill>
                <a:effectLst/>
                <a:latin typeface="+mj-lt"/>
                <a:ea typeface="Times New Roman" pitchFamily="18" charset="0"/>
                <a:cs typeface="Arial" pitchFamily="34" charset="0"/>
              </a:rPr>
              <a:t> E, et al.</a:t>
            </a:r>
            <a:endParaRPr kumimoji="0" lang="en-US" sz="2200" b="0" i="0" u="none" strike="noStrike" cap="none" normalizeH="0" baseline="0" dirty="0" smtClean="0">
              <a:ln>
                <a:noFill/>
              </a:ln>
              <a:solidFill>
                <a:srgbClr val="92D050"/>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985735"/>
                </a:solidFill>
                <a:effectLst/>
                <a:latin typeface="+mj-lt"/>
                <a:ea typeface="Times New Roman" pitchFamily="18" charset="0"/>
                <a:cs typeface="Arial" pitchFamily="34" charset="0"/>
              </a:rPr>
              <a:t>Abstract</a:t>
            </a:r>
            <a:endParaRPr kumimoji="0" lang="en-US" sz="22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mj-lt"/>
                <a:ea typeface="Times New Roman" pitchFamily="18" charset="0"/>
                <a:cs typeface="Arial" pitchFamily="34" charset="0"/>
              </a:rPr>
              <a:t>Are there limits to the duration of high quality of life? Are there limits to healthy life for a human brain? We have had the opportunity to evaluate the performance of a 112-113-year-old woman and perform full pathological examination of her body immediately after death at the age of 115. The psychological tests revealed that her general performance was above average of healthy adults of 60-75 years. </a:t>
            </a:r>
            <a:r>
              <a:rPr kumimoji="0" lang="en-US" sz="2200" b="0" i="0" u="none" strike="noStrike" cap="none" normalizeH="0" baseline="0" dirty="0" smtClean="0">
                <a:ln>
                  <a:noFill/>
                </a:ln>
                <a:solidFill>
                  <a:srgbClr val="FF0000"/>
                </a:solidFill>
                <a:effectLst/>
                <a:latin typeface="+mj-lt"/>
                <a:ea typeface="Times New Roman" pitchFamily="18" charset="0"/>
                <a:cs typeface="Arial" pitchFamily="34" charset="0"/>
              </a:rPr>
              <a:t>The pathological observations revealed almost no atherosclerotic changes throughout the body. In the brain almost no beta-</a:t>
            </a:r>
            <a:r>
              <a:rPr kumimoji="0" lang="en-US" sz="2200" b="0" i="0" u="none" strike="noStrike" cap="none" normalizeH="0" baseline="0" dirty="0" err="1" smtClean="0">
                <a:ln>
                  <a:noFill/>
                </a:ln>
                <a:solidFill>
                  <a:srgbClr val="FF0000"/>
                </a:solidFill>
                <a:effectLst/>
                <a:latin typeface="+mj-lt"/>
                <a:ea typeface="Times New Roman" pitchFamily="18" charset="0"/>
                <a:cs typeface="Arial" pitchFamily="34" charset="0"/>
              </a:rPr>
              <a:t>amyloid</a:t>
            </a:r>
            <a:r>
              <a:rPr kumimoji="0" lang="en-US" sz="2200" b="0" i="0" u="none" strike="noStrike" cap="none" normalizeH="0" baseline="0" dirty="0" smtClean="0">
                <a:ln>
                  <a:noFill/>
                </a:ln>
                <a:solidFill>
                  <a:srgbClr val="FF0000"/>
                </a:solidFill>
                <a:effectLst/>
                <a:latin typeface="+mj-lt"/>
                <a:ea typeface="Times New Roman" pitchFamily="18" charset="0"/>
                <a:cs typeface="Arial" pitchFamily="34" charset="0"/>
              </a:rPr>
              <a:t> plaques or vascular changes were found </a:t>
            </a:r>
            <a:r>
              <a:rPr kumimoji="0" lang="en-US" sz="2200" b="0" i="0" u="none" strike="noStrike" cap="none" normalizeH="0" baseline="0" dirty="0" smtClean="0">
                <a:ln>
                  <a:noFill/>
                </a:ln>
                <a:solidFill>
                  <a:schemeClr val="bg1"/>
                </a:solidFill>
                <a:effectLst/>
                <a:latin typeface="+mj-lt"/>
                <a:ea typeface="Times New Roman" pitchFamily="18" charset="0"/>
                <a:cs typeface="Arial" pitchFamily="34" charset="0"/>
              </a:rPr>
              <a:t>and only slight accumulation of </a:t>
            </a:r>
            <a:r>
              <a:rPr kumimoji="0" lang="en-US" sz="2200" b="0" i="0" u="none" strike="noStrike" cap="none" normalizeH="0" baseline="0" dirty="0" err="1" smtClean="0">
                <a:ln>
                  <a:noFill/>
                </a:ln>
                <a:solidFill>
                  <a:schemeClr val="bg1"/>
                </a:solidFill>
                <a:effectLst/>
                <a:latin typeface="+mj-lt"/>
                <a:ea typeface="Times New Roman" pitchFamily="18" charset="0"/>
                <a:cs typeface="Arial" pitchFamily="34" charset="0"/>
              </a:rPr>
              <a:t>hyperphosphorylated</a:t>
            </a:r>
            <a:r>
              <a:rPr kumimoji="0" lang="en-US" sz="2200" b="0" i="0" u="none" strike="noStrike" cap="none" normalizeH="0" baseline="0" dirty="0" smtClean="0">
                <a:ln>
                  <a:noFill/>
                </a:ln>
                <a:solidFill>
                  <a:schemeClr val="bg1"/>
                </a:solidFill>
                <a:effectLst/>
                <a:latin typeface="+mj-lt"/>
                <a:ea typeface="Times New Roman" pitchFamily="18" charset="0"/>
                <a:cs typeface="Arial" pitchFamily="34" charset="0"/>
              </a:rPr>
              <a:t> tau protein with a </a:t>
            </a:r>
            <a:r>
              <a:rPr kumimoji="0" lang="en-US" sz="2200" b="0" i="0" u="none" strike="noStrike" cap="none" normalizeH="0" baseline="0" dirty="0" err="1" smtClean="0">
                <a:ln>
                  <a:noFill/>
                </a:ln>
                <a:solidFill>
                  <a:schemeClr val="bg1"/>
                </a:solidFill>
                <a:effectLst/>
                <a:latin typeface="+mj-lt"/>
                <a:ea typeface="Times New Roman" pitchFamily="18" charset="0"/>
                <a:cs typeface="Arial" pitchFamily="34" charset="0"/>
              </a:rPr>
              <a:t>Braak</a:t>
            </a:r>
            <a:r>
              <a:rPr kumimoji="0" lang="en-US" sz="2200" b="0" i="0" u="none" strike="noStrike" cap="none" normalizeH="0" baseline="0" dirty="0" smtClean="0">
                <a:ln>
                  <a:noFill/>
                </a:ln>
                <a:solidFill>
                  <a:schemeClr val="bg1"/>
                </a:solidFill>
                <a:effectLst/>
                <a:latin typeface="+mj-lt"/>
                <a:ea typeface="Times New Roman" pitchFamily="18" charset="0"/>
                <a:cs typeface="Arial" pitchFamily="34" charset="0"/>
              </a:rPr>
              <a:t>-stage 2. Counts of the number of locus </a:t>
            </a:r>
            <a:r>
              <a:rPr kumimoji="0" lang="en-US" sz="2200" b="0" i="0" u="none" strike="noStrike" cap="none" normalizeH="0" baseline="0" dirty="0" err="1" smtClean="0">
                <a:ln>
                  <a:noFill/>
                </a:ln>
                <a:solidFill>
                  <a:schemeClr val="bg1"/>
                </a:solidFill>
                <a:effectLst/>
                <a:latin typeface="+mj-lt"/>
                <a:ea typeface="Times New Roman" pitchFamily="18" charset="0"/>
                <a:cs typeface="Arial" pitchFamily="34" charset="0"/>
              </a:rPr>
              <a:t>coeruleus</a:t>
            </a:r>
            <a:r>
              <a:rPr kumimoji="0" lang="en-US" sz="2200" b="0" i="0" u="none" strike="noStrike" cap="none" normalizeH="0" baseline="0" dirty="0" smtClean="0">
                <a:ln>
                  <a:noFill/>
                </a:ln>
                <a:solidFill>
                  <a:schemeClr val="bg1"/>
                </a:solidFill>
                <a:effectLst/>
                <a:latin typeface="+mj-lt"/>
                <a:ea typeface="Times New Roman" pitchFamily="18" charset="0"/>
                <a:cs typeface="Arial" pitchFamily="34" charset="0"/>
              </a:rPr>
              <a:t> neurons corresponded with the number of neurons found in the brains of healthy people of 60-80 years old. Our observations indicate that the limits of human cognitive function extends far beyond the range that is currently enjoyed by most individuals and that brain disease, even in </a:t>
            </a:r>
            <a:r>
              <a:rPr kumimoji="0" lang="en-US" sz="2200" b="0" i="0" u="none" strike="noStrike" cap="none" normalizeH="0" baseline="0" dirty="0" err="1" smtClean="0">
                <a:ln>
                  <a:noFill/>
                </a:ln>
                <a:solidFill>
                  <a:schemeClr val="bg1"/>
                </a:solidFill>
                <a:effectLst/>
                <a:latin typeface="+mj-lt"/>
                <a:ea typeface="Times New Roman" pitchFamily="18" charset="0"/>
                <a:cs typeface="Arial" pitchFamily="34" charset="0"/>
              </a:rPr>
              <a:t>supercentanarians</a:t>
            </a:r>
            <a:r>
              <a:rPr kumimoji="0" lang="en-US" sz="2200" b="0" i="0" u="none" strike="noStrike" cap="none" normalizeH="0" baseline="0" dirty="0" smtClean="0">
                <a:ln>
                  <a:noFill/>
                </a:ln>
                <a:solidFill>
                  <a:schemeClr val="bg1"/>
                </a:solidFill>
                <a:effectLst/>
                <a:latin typeface="+mj-lt"/>
                <a:ea typeface="Times New Roman" pitchFamily="18" charset="0"/>
                <a:cs typeface="Arial" pitchFamily="34" charset="0"/>
              </a:rPr>
              <a:t>, is not inevitable.</a:t>
            </a:r>
            <a:endParaRPr kumimoji="0" lang="en-US" sz="2200" b="0"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7924800" cy="646331"/>
          </a:xfrm>
          <a:prstGeom prst="rect">
            <a:avLst/>
          </a:prstGeom>
          <a:noFill/>
        </p:spPr>
        <p:txBody>
          <a:bodyPr wrap="square" rtlCol="0">
            <a:spAutoFit/>
          </a:bodyPr>
          <a:lstStyle/>
          <a:p>
            <a:pPr algn="ctr"/>
            <a:r>
              <a:rPr lang="en-US" sz="3600" b="1" dirty="0" smtClean="0">
                <a:solidFill>
                  <a:srgbClr val="FFFF00"/>
                </a:solidFill>
              </a:rPr>
              <a:t>Types of memory</a:t>
            </a:r>
            <a:endParaRPr lang="en-US" sz="3600" b="1" dirty="0">
              <a:solidFill>
                <a:srgbClr val="FFFF00"/>
              </a:solidFill>
            </a:endParaRPr>
          </a:p>
        </p:txBody>
      </p:sp>
      <p:graphicFrame>
        <p:nvGraphicFramePr>
          <p:cNvPr id="5" name="Table 4"/>
          <p:cNvGraphicFramePr>
            <a:graphicFrameLocks noGrp="1"/>
          </p:cNvGraphicFramePr>
          <p:nvPr/>
        </p:nvGraphicFramePr>
        <p:xfrm>
          <a:off x="381000" y="1219200"/>
          <a:ext cx="8382000" cy="2225040"/>
        </p:xfrm>
        <a:graphic>
          <a:graphicData uri="http://schemas.openxmlformats.org/drawingml/2006/table">
            <a:tbl>
              <a:tblPr firstRow="1" bandRow="1">
                <a:tableStyleId>{5C22544A-7EE6-4342-B048-85BDC9FD1C3A}</a:tableStyleId>
              </a:tblPr>
              <a:tblGrid>
                <a:gridCol w="3546231"/>
                <a:gridCol w="4835769"/>
              </a:tblGrid>
              <a:tr h="330637">
                <a:tc>
                  <a:txBody>
                    <a:bodyPr/>
                    <a:lstStyle/>
                    <a:p>
                      <a:pPr algn="ctr"/>
                      <a:r>
                        <a:rPr lang="en-US" sz="2000" b="1" dirty="0" smtClean="0">
                          <a:solidFill>
                            <a:srgbClr val="FFC000"/>
                          </a:solidFill>
                        </a:rPr>
                        <a:t>Types of memory function</a:t>
                      </a:r>
                      <a:endParaRPr lang="en-US" sz="2000" b="1" dirty="0">
                        <a:solidFill>
                          <a:srgbClr val="FFC000"/>
                        </a:solidFill>
                      </a:endParaRPr>
                    </a:p>
                  </a:txBody>
                  <a:tcPr>
                    <a:noFill/>
                  </a:tcPr>
                </a:tc>
                <a:tc>
                  <a:txBody>
                    <a:bodyPr/>
                    <a:lstStyle/>
                    <a:p>
                      <a:pPr algn="ctr"/>
                      <a:r>
                        <a:rPr lang="en-US" sz="2000" b="1" dirty="0" smtClean="0">
                          <a:solidFill>
                            <a:srgbClr val="FFC000"/>
                          </a:solidFill>
                        </a:rPr>
                        <a:t>Assessment</a:t>
                      </a:r>
                      <a:endParaRPr lang="en-US" sz="2000" b="1" dirty="0">
                        <a:solidFill>
                          <a:srgbClr val="FFC000"/>
                        </a:solidFill>
                      </a:endParaRPr>
                    </a:p>
                  </a:txBody>
                  <a:tcPr>
                    <a:noFill/>
                  </a:tcPr>
                </a:tc>
              </a:tr>
              <a:tr h="309443">
                <a:tc>
                  <a:txBody>
                    <a:bodyPr/>
                    <a:lstStyle/>
                    <a:p>
                      <a:r>
                        <a:rPr lang="en-US" b="1" dirty="0" smtClean="0">
                          <a:solidFill>
                            <a:schemeClr val="bg1"/>
                          </a:solidFill>
                        </a:rPr>
                        <a:t>Short-term memory</a:t>
                      </a:r>
                      <a:endParaRPr lang="en-US" b="1" dirty="0">
                        <a:solidFill>
                          <a:schemeClr val="bg1"/>
                        </a:solidFill>
                      </a:endParaRPr>
                    </a:p>
                  </a:txBody>
                  <a:tcPr>
                    <a:noFill/>
                  </a:tcPr>
                </a:tc>
                <a:tc>
                  <a:txBody>
                    <a:bodyPr/>
                    <a:lstStyle/>
                    <a:p>
                      <a:r>
                        <a:rPr lang="en-US" dirty="0" smtClean="0">
                          <a:solidFill>
                            <a:schemeClr val="bg1"/>
                          </a:solidFill>
                        </a:rPr>
                        <a:t>*Repeating back a short string of digits</a:t>
                      </a:r>
                      <a:endParaRPr lang="en-US" dirty="0">
                        <a:solidFill>
                          <a:schemeClr val="bg1"/>
                        </a:solidFill>
                      </a:endParaRPr>
                    </a:p>
                  </a:txBody>
                  <a:tcPr>
                    <a:noFill/>
                  </a:tcPr>
                </a:tc>
              </a:tr>
              <a:tr h="309443">
                <a:tc>
                  <a:txBody>
                    <a:bodyPr/>
                    <a:lstStyle/>
                    <a:p>
                      <a:r>
                        <a:rPr lang="en-US" b="1" dirty="0" smtClean="0">
                          <a:solidFill>
                            <a:schemeClr val="bg1"/>
                          </a:solidFill>
                        </a:rPr>
                        <a:t>Long-term memory</a:t>
                      </a:r>
                    </a:p>
                    <a:p>
                      <a:r>
                        <a:rPr lang="en-US" b="0" dirty="0" smtClean="0">
                          <a:solidFill>
                            <a:schemeClr val="bg1"/>
                          </a:solidFill>
                        </a:rPr>
                        <a:t>    *Episodic memory</a:t>
                      </a:r>
                    </a:p>
                    <a:p>
                      <a:r>
                        <a:rPr lang="en-US" b="0" dirty="0" smtClean="0">
                          <a:solidFill>
                            <a:schemeClr val="bg1"/>
                          </a:solidFill>
                        </a:rPr>
                        <a:t>    *Semantic memory</a:t>
                      </a:r>
                    </a:p>
                    <a:p>
                      <a:r>
                        <a:rPr lang="en-US" b="0" dirty="0" smtClean="0">
                          <a:solidFill>
                            <a:schemeClr val="bg1"/>
                          </a:solidFill>
                        </a:rPr>
                        <a:t>    *Procedural memory</a:t>
                      </a:r>
                      <a:endParaRPr lang="en-US" b="0" dirty="0">
                        <a:solidFill>
                          <a:schemeClr val="bg1"/>
                        </a:solidFill>
                      </a:endParaRPr>
                    </a:p>
                  </a:txBody>
                  <a:tcPr>
                    <a:noFill/>
                  </a:tcPr>
                </a:tc>
                <a:tc>
                  <a:txBody>
                    <a:bodyPr/>
                    <a:lstStyle/>
                    <a:p>
                      <a:endParaRPr lang="en-US" dirty="0" smtClean="0">
                        <a:solidFill>
                          <a:schemeClr val="bg1"/>
                        </a:solidFill>
                      </a:endParaRPr>
                    </a:p>
                    <a:p>
                      <a:r>
                        <a:rPr lang="en-US" dirty="0" smtClean="0">
                          <a:solidFill>
                            <a:schemeClr val="bg1"/>
                          </a:solidFill>
                        </a:rPr>
                        <a:t>*Remembering three words after a few minutes</a:t>
                      </a:r>
                    </a:p>
                    <a:p>
                      <a:r>
                        <a:rPr lang="en-US" dirty="0" smtClean="0">
                          <a:solidFill>
                            <a:schemeClr val="bg1"/>
                          </a:solidFill>
                        </a:rPr>
                        <a:t>*Recalling facts such as “What color is grass”?</a:t>
                      </a:r>
                    </a:p>
                    <a:p>
                      <a:r>
                        <a:rPr lang="en-US" dirty="0" smtClean="0">
                          <a:solidFill>
                            <a:schemeClr val="bg1"/>
                          </a:solidFill>
                        </a:rPr>
                        <a:t>*Being able to perform motor skills such as </a:t>
                      </a:r>
                    </a:p>
                    <a:p>
                      <a:r>
                        <a:rPr lang="en-US" baseline="0" dirty="0" smtClean="0">
                          <a:solidFill>
                            <a:schemeClr val="bg1"/>
                          </a:solidFill>
                        </a:rPr>
                        <a:t>   </a:t>
                      </a:r>
                      <a:r>
                        <a:rPr lang="en-US" dirty="0" smtClean="0">
                          <a:solidFill>
                            <a:schemeClr val="bg1"/>
                          </a:solidFill>
                        </a:rPr>
                        <a:t>driving car</a:t>
                      </a:r>
                    </a:p>
                  </a:txBody>
                  <a:tcP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7924800" cy="646331"/>
          </a:xfrm>
          <a:prstGeom prst="rect">
            <a:avLst/>
          </a:prstGeom>
          <a:noFill/>
        </p:spPr>
        <p:txBody>
          <a:bodyPr wrap="square" rtlCol="0">
            <a:spAutoFit/>
          </a:bodyPr>
          <a:lstStyle/>
          <a:p>
            <a:pPr algn="ctr"/>
            <a:r>
              <a:rPr lang="en-US" sz="3600" b="1" dirty="0" smtClean="0">
                <a:solidFill>
                  <a:srgbClr val="FFFF00"/>
                </a:solidFill>
              </a:rPr>
              <a:t>Types of memory</a:t>
            </a:r>
            <a:endParaRPr lang="en-US" sz="3600" b="1" dirty="0">
              <a:solidFill>
                <a:srgbClr val="FFFF00"/>
              </a:solidFill>
            </a:endParaRPr>
          </a:p>
        </p:txBody>
      </p:sp>
      <p:graphicFrame>
        <p:nvGraphicFramePr>
          <p:cNvPr id="5" name="Table 4"/>
          <p:cNvGraphicFramePr>
            <a:graphicFrameLocks noGrp="1"/>
          </p:cNvGraphicFramePr>
          <p:nvPr/>
        </p:nvGraphicFramePr>
        <p:xfrm>
          <a:off x="381000" y="1219200"/>
          <a:ext cx="8382000" cy="2225040"/>
        </p:xfrm>
        <a:graphic>
          <a:graphicData uri="http://schemas.openxmlformats.org/drawingml/2006/table">
            <a:tbl>
              <a:tblPr firstRow="1" bandRow="1">
                <a:tableStyleId>{5C22544A-7EE6-4342-B048-85BDC9FD1C3A}</a:tableStyleId>
              </a:tblPr>
              <a:tblGrid>
                <a:gridCol w="3546231"/>
                <a:gridCol w="4835769"/>
              </a:tblGrid>
              <a:tr h="330637">
                <a:tc>
                  <a:txBody>
                    <a:bodyPr/>
                    <a:lstStyle/>
                    <a:p>
                      <a:pPr algn="ctr"/>
                      <a:r>
                        <a:rPr lang="en-US" sz="2000" b="1" dirty="0" smtClean="0">
                          <a:ln>
                            <a:noFill/>
                          </a:ln>
                          <a:solidFill>
                            <a:schemeClr val="tx1">
                              <a:lumMod val="65000"/>
                              <a:lumOff val="35000"/>
                            </a:schemeClr>
                          </a:solidFill>
                        </a:rPr>
                        <a:t>Types of memory function</a:t>
                      </a:r>
                      <a:endParaRPr lang="en-US" sz="2000" b="1" dirty="0">
                        <a:ln>
                          <a:noFill/>
                        </a:ln>
                        <a:solidFill>
                          <a:schemeClr val="tx1">
                            <a:lumMod val="65000"/>
                            <a:lumOff val="35000"/>
                          </a:schemeClr>
                        </a:solidFill>
                      </a:endParaRPr>
                    </a:p>
                  </a:txBody>
                  <a:tcPr>
                    <a:noFill/>
                  </a:tcPr>
                </a:tc>
                <a:tc>
                  <a:txBody>
                    <a:bodyPr/>
                    <a:lstStyle/>
                    <a:p>
                      <a:pPr algn="ctr"/>
                      <a:r>
                        <a:rPr lang="en-US" sz="2000" b="1" dirty="0" smtClean="0">
                          <a:ln>
                            <a:noFill/>
                          </a:ln>
                          <a:solidFill>
                            <a:schemeClr val="tx1">
                              <a:lumMod val="65000"/>
                              <a:lumOff val="35000"/>
                            </a:schemeClr>
                          </a:solidFill>
                        </a:rPr>
                        <a:t>Assessment</a:t>
                      </a:r>
                      <a:endParaRPr lang="en-US" sz="2000" b="1" dirty="0">
                        <a:ln>
                          <a:noFill/>
                        </a:ln>
                        <a:solidFill>
                          <a:schemeClr val="tx1">
                            <a:lumMod val="65000"/>
                            <a:lumOff val="35000"/>
                          </a:schemeClr>
                        </a:solidFill>
                      </a:endParaRPr>
                    </a:p>
                  </a:txBody>
                  <a:tcPr>
                    <a:noFill/>
                  </a:tcPr>
                </a:tc>
              </a:tr>
              <a:tr h="309443">
                <a:tc>
                  <a:txBody>
                    <a:bodyPr/>
                    <a:lstStyle/>
                    <a:p>
                      <a:r>
                        <a:rPr lang="en-US" b="1" dirty="0" smtClean="0">
                          <a:ln>
                            <a:noFill/>
                          </a:ln>
                          <a:solidFill>
                            <a:schemeClr val="tx1">
                              <a:lumMod val="65000"/>
                              <a:lumOff val="35000"/>
                            </a:schemeClr>
                          </a:solidFill>
                        </a:rPr>
                        <a:t>Short-term memory</a:t>
                      </a:r>
                      <a:endParaRPr lang="en-US" b="1" dirty="0">
                        <a:ln>
                          <a:noFill/>
                        </a:ln>
                        <a:solidFill>
                          <a:schemeClr val="tx1">
                            <a:lumMod val="65000"/>
                            <a:lumOff val="35000"/>
                          </a:schemeClr>
                        </a:solidFill>
                      </a:endParaRPr>
                    </a:p>
                  </a:txBody>
                  <a:tcPr>
                    <a:noFill/>
                  </a:tcPr>
                </a:tc>
                <a:tc>
                  <a:txBody>
                    <a:bodyPr/>
                    <a:lstStyle/>
                    <a:p>
                      <a:r>
                        <a:rPr lang="en-US" dirty="0" smtClean="0">
                          <a:ln>
                            <a:noFill/>
                          </a:ln>
                          <a:solidFill>
                            <a:schemeClr val="tx1">
                              <a:lumMod val="65000"/>
                              <a:lumOff val="35000"/>
                            </a:schemeClr>
                          </a:solidFill>
                        </a:rPr>
                        <a:t>*Repeating back a short string of digits</a:t>
                      </a:r>
                      <a:endParaRPr lang="en-US" dirty="0">
                        <a:ln>
                          <a:noFill/>
                        </a:ln>
                        <a:solidFill>
                          <a:schemeClr val="tx1">
                            <a:lumMod val="65000"/>
                            <a:lumOff val="35000"/>
                          </a:schemeClr>
                        </a:solidFill>
                      </a:endParaRPr>
                    </a:p>
                  </a:txBody>
                  <a:tcPr>
                    <a:noFill/>
                  </a:tcPr>
                </a:tc>
              </a:tr>
              <a:tr h="309443">
                <a:tc>
                  <a:txBody>
                    <a:bodyPr/>
                    <a:lstStyle/>
                    <a:p>
                      <a:r>
                        <a:rPr lang="en-US" b="1" dirty="0" smtClean="0">
                          <a:ln>
                            <a:noFill/>
                          </a:ln>
                          <a:solidFill>
                            <a:schemeClr val="tx1">
                              <a:lumMod val="65000"/>
                              <a:lumOff val="35000"/>
                            </a:schemeClr>
                          </a:solidFill>
                        </a:rPr>
                        <a:t>Long-term memory</a:t>
                      </a:r>
                    </a:p>
                    <a:p>
                      <a:r>
                        <a:rPr lang="en-US" b="0" dirty="0" smtClean="0">
                          <a:ln>
                            <a:noFill/>
                          </a:ln>
                          <a:solidFill>
                            <a:schemeClr val="tx1">
                              <a:lumMod val="65000"/>
                              <a:lumOff val="35000"/>
                            </a:schemeClr>
                          </a:solidFill>
                        </a:rPr>
                        <a:t>    *Episodic memory</a:t>
                      </a:r>
                    </a:p>
                    <a:p>
                      <a:r>
                        <a:rPr lang="en-US" b="0" dirty="0" smtClean="0">
                          <a:ln>
                            <a:noFill/>
                          </a:ln>
                          <a:solidFill>
                            <a:schemeClr val="tx1">
                              <a:lumMod val="65000"/>
                              <a:lumOff val="35000"/>
                            </a:schemeClr>
                          </a:solidFill>
                        </a:rPr>
                        <a:t>    *Semantic memory</a:t>
                      </a:r>
                    </a:p>
                    <a:p>
                      <a:r>
                        <a:rPr lang="en-US" b="0" dirty="0" smtClean="0">
                          <a:ln>
                            <a:noFill/>
                          </a:ln>
                          <a:solidFill>
                            <a:schemeClr val="tx1">
                              <a:lumMod val="65000"/>
                              <a:lumOff val="35000"/>
                            </a:schemeClr>
                          </a:solidFill>
                        </a:rPr>
                        <a:t>    *Procedural memory</a:t>
                      </a:r>
                      <a:endParaRPr lang="en-US" b="0" dirty="0">
                        <a:ln>
                          <a:noFill/>
                        </a:ln>
                        <a:solidFill>
                          <a:schemeClr val="tx1">
                            <a:lumMod val="65000"/>
                            <a:lumOff val="35000"/>
                          </a:schemeClr>
                        </a:solidFill>
                      </a:endParaRPr>
                    </a:p>
                  </a:txBody>
                  <a:tcPr>
                    <a:noFill/>
                  </a:tcPr>
                </a:tc>
                <a:tc>
                  <a:txBody>
                    <a:bodyPr/>
                    <a:lstStyle/>
                    <a:p>
                      <a:endParaRPr lang="en-US" dirty="0" smtClean="0">
                        <a:ln>
                          <a:noFill/>
                        </a:ln>
                        <a:solidFill>
                          <a:schemeClr val="tx1">
                            <a:lumMod val="65000"/>
                            <a:lumOff val="35000"/>
                          </a:schemeClr>
                        </a:solidFill>
                      </a:endParaRPr>
                    </a:p>
                    <a:p>
                      <a:r>
                        <a:rPr lang="en-US" dirty="0" smtClean="0">
                          <a:ln>
                            <a:noFill/>
                          </a:ln>
                          <a:solidFill>
                            <a:schemeClr val="tx1">
                              <a:lumMod val="65000"/>
                              <a:lumOff val="35000"/>
                            </a:schemeClr>
                          </a:solidFill>
                        </a:rPr>
                        <a:t>*Remembering three words after a few minutes</a:t>
                      </a:r>
                    </a:p>
                    <a:p>
                      <a:r>
                        <a:rPr lang="en-US" dirty="0" smtClean="0">
                          <a:ln>
                            <a:noFill/>
                          </a:ln>
                          <a:solidFill>
                            <a:schemeClr val="tx1">
                              <a:lumMod val="65000"/>
                              <a:lumOff val="35000"/>
                            </a:schemeClr>
                          </a:solidFill>
                        </a:rPr>
                        <a:t>*Recalling facts such as “What color is grass”?</a:t>
                      </a:r>
                    </a:p>
                    <a:p>
                      <a:r>
                        <a:rPr lang="en-US" dirty="0" smtClean="0">
                          <a:ln>
                            <a:noFill/>
                          </a:ln>
                          <a:solidFill>
                            <a:schemeClr val="tx1">
                              <a:lumMod val="65000"/>
                              <a:lumOff val="35000"/>
                            </a:schemeClr>
                          </a:solidFill>
                        </a:rPr>
                        <a:t>*Being able to perform motor skills such as </a:t>
                      </a:r>
                    </a:p>
                    <a:p>
                      <a:r>
                        <a:rPr lang="en-US" baseline="0" dirty="0" smtClean="0">
                          <a:ln>
                            <a:noFill/>
                          </a:ln>
                          <a:solidFill>
                            <a:schemeClr val="tx1">
                              <a:lumMod val="65000"/>
                              <a:lumOff val="35000"/>
                            </a:schemeClr>
                          </a:solidFill>
                        </a:rPr>
                        <a:t>   </a:t>
                      </a:r>
                      <a:r>
                        <a:rPr lang="en-US" dirty="0" smtClean="0">
                          <a:ln>
                            <a:noFill/>
                          </a:ln>
                          <a:solidFill>
                            <a:schemeClr val="tx1">
                              <a:lumMod val="65000"/>
                              <a:lumOff val="35000"/>
                            </a:schemeClr>
                          </a:solidFill>
                        </a:rPr>
                        <a:t>driving car</a:t>
                      </a:r>
                    </a:p>
                  </a:txBody>
                  <a:tcPr>
                    <a:noFill/>
                  </a:tcPr>
                </a:tc>
              </a:tr>
            </a:tbl>
          </a:graphicData>
        </a:graphic>
      </p:graphicFrame>
      <p:pic>
        <p:nvPicPr>
          <p:cNvPr id="114690" name="Picture 2"/>
          <p:cNvPicPr>
            <a:picLocks noChangeAspect="1" noChangeArrowheads="1"/>
          </p:cNvPicPr>
          <p:nvPr/>
        </p:nvPicPr>
        <p:blipFill>
          <a:blip r:embed="rId3"/>
          <a:srcRect/>
          <a:stretch>
            <a:fillRect/>
          </a:stretch>
        </p:blipFill>
        <p:spPr bwMode="auto">
          <a:xfrm>
            <a:off x="381000" y="3636187"/>
            <a:ext cx="8458200" cy="3069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457200" y="1143000"/>
            <a:ext cx="8229600" cy="3200400"/>
          </a:xfrm>
        </p:spPr>
        <p:txBody>
          <a:bodyPr>
            <a:noAutofit/>
          </a:bodyPr>
          <a:lstStyle/>
          <a:p>
            <a:pPr>
              <a:lnSpc>
                <a:spcPts val="2880"/>
              </a:lnSpc>
              <a:spcBef>
                <a:spcPts val="600"/>
              </a:spcBef>
              <a:spcAft>
                <a:spcPts val="600"/>
              </a:spcAft>
              <a:buClr>
                <a:srgbClr val="FF0000"/>
              </a:buClr>
              <a:buFont typeface="Wingdings" pitchFamily="2" charset="2"/>
              <a:buChar char="v"/>
            </a:pPr>
            <a:r>
              <a:rPr lang="en-US" sz="2400" dirty="0">
                <a:solidFill>
                  <a:schemeClr val="bg1"/>
                </a:solidFill>
              </a:rPr>
              <a:t>Decline in </a:t>
            </a:r>
            <a:r>
              <a:rPr lang="en-US" sz="2400" dirty="0">
                <a:solidFill>
                  <a:srgbClr val="FFC000"/>
                </a:solidFill>
              </a:rPr>
              <a:t>memory storage </a:t>
            </a:r>
            <a:r>
              <a:rPr lang="en-US" sz="2400" dirty="0">
                <a:solidFill>
                  <a:schemeClr val="bg1"/>
                </a:solidFill>
              </a:rPr>
              <a:t>(i.e. the ability to learn new information</a:t>
            </a:r>
            <a:r>
              <a:rPr lang="en-US" sz="2400" dirty="0" smtClean="0">
                <a:solidFill>
                  <a:schemeClr val="bg1"/>
                </a:solidFill>
              </a:rPr>
              <a:t>)</a:t>
            </a:r>
            <a:endParaRPr lang="en-US" sz="2400" dirty="0">
              <a:solidFill>
                <a:schemeClr val="bg1"/>
              </a:solidFill>
            </a:endParaRPr>
          </a:p>
          <a:p>
            <a:pPr>
              <a:lnSpc>
                <a:spcPts val="2880"/>
              </a:lnSpc>
              <a:spcBef>
                <a:spcPts val="600"/>
              </a:spcBef>
              <a:spcAft>
                <a:spcPts val="600"/>
              </a:spcAft>
              <a:buClr>
                <a:srgbClr val="FF0000"/>
              </a:buClr>
              <a:buFont typeface="Wingdings" pitchFamily="2" charset="2"/>
              <a:buChar char="v"/>
            </a:pPr>
            <a:r>
              <a:rPr lang="en-US" sz="2400" dirty="0">
                <a:solidFill>
                  <a:schemeClr val="bg1"/>
                </a:solidFill>
              </a:rPr>
              <a:t>Decline in the </a:t>
            </a:r>
            <a:r>
              <a:rPr lang="en-US" sz="2400" dirty="0">
                <a:solidFill>
                  <a:srgbClr val="FFC000"/>
                </a:solidFill>
              </a:rPr>
              <a:t>speed of mental </a:t>
            </a:r>
            <a:r>
              <a:rPr lang="en-US" sz="2400" dirty="0" smtClean="0">
                <a:solidFill>
                  <a:srgbClr val="FFC000"/>
                </a:solidFill>
              </a:rPr>
              <a:t>processing</a:t>
            </a:r>
            <a:endParaRPr lang="en-US" sz="2400" dirty="0">
              <a:solidFill>
                <a:srgbClr val="FFC000"/>
              </a:solidFill>
            </a:endParaRPr>
          </a:p>
          <a:p>
            <a:pPr>
              <a:lnSpc>
                <a:spcPts val="2880"/>
              </a:lnSpc>
              <a:spcBef>
                <a:spcPts val="600"/>
              </a:spcBef>
              <a:spcAft>
                <a:spcPts val="600"/>
              </a:spcAft>
              <a:buClr>
                <a:srgbClr val="FF0000"/>
              </a:buClr>
              <a:buFont typeface="Wingdings" pitchFamily="2" charset="2"/>
              <a:buChar char="v"/>
            </a:pPr>
            <a:r>
              <a:rPr lang="en-US" sz="2400" dirty="0">
                <a:solidFill>
                  <a:schemeClr val="bg1"/>
                </a:solidFill>
              </a:rPr>
              <a:t>Conscious recall (</a:t>
            </a:r>
            <a:r>
              <a:rPr lang="en-US" sz="2400" dirty="0">
                <a:solidFill>
                  <a:srgbClr val="FFC000"/>
                </a:solidFill>
              </a:rPr>
              <a:t>Declarative memory</a:t>
            </a:r>
            <a:r>
              <a:rPr lang="en-US" sz="2400" dirty="0">
                <a:solidFill>
                  <a:schemeClr val="bg1"/>
                </a:solidFill>
              </a:rPr>
              <a:t>) is more often impaired than is motor memory for previously learned skills, such as playing the piano (</a:t>
            </a:r>
            <a:r>
              <a:rPr lang="en-US" sz="2400" dirty="0">
                <a:solidFill>
                  <a:srgbClr val="FFC000"/>
                </a:solidFill>
              </a:rPr>
              <a:t>Procedural memory</a:t>
            </a:r>
            <a:r>
              <a:rPr lang="en-US" sz="2400" dirty="0" smtClean="0">
                <a:solidFill>
                  <a:schemeClr val="bg1"/>
                </a:solidFill>
              </a:rPr>
              <a:t>)</a:t>
            </a:r>
            <a:endParaRPr lang="en-US" sz="2400" dirty="0">
              <a:solidFill>
                <a:schemeClr val="bg1"/>
              </a:solidFill>
            </a:endParaRPr>
          </a:p>
        </p:txBody>
      </p:sp>
      <p:sp>
        <p:nvSpPr>
          <p:cNvPr id="81923" name="Text Box 3"/>
          <p:cNvSpPr txBox="1">
            <a:spLocks noChangeArrowheads="1"/>
          </p:cNvSpPr>
          <p:nvPr/>
        </p:nvSpPr>
        <p:spPr bwMode="auto">
          <a:xfrm>
            <a:off x="895350" y="152400"/>
            <a:ext cx="6877050" cy="646331"/>
          </a:xfrm>
          <a:prstGeom prst="rect">
            <a:avLst/>
          </a:prstGeom>
          <a:noFill/>
          <a:ln w="9525">
            <a:noFill/>
            <a:miter lim="800000"/>
            <a:headEnd/>
            <a:tailEnd/>
          </a:ln>
          <a:effectLst/>
        </p:spPr>
        <p:txBody>
          <a:bodyPr wrap="square">
            <a:spAutoFit/>
          </a:bodyPr>
          <a:lstStyle/>
          <a:p>
            <a:pPr algn="ctr"/>
            <a:r>
              <a:rPr lang="en-US" sz="3600" b="1" dirty="0" smtClean="0">
                <a:solidFill>
                  <a:srgbClr val="FFFF00"/>
                </a:solidFill>
              </a:rPr>
              <a:t>      Effect of age on memory</a:t>
            </a:r>
            <a:r>
              <a:rPr lang="en-US" sz="3600" b="1" dirty="0" smtClean="0"/>
              <a:t> </a:t>
            </a:r>
            <a:endParaRPr lang="en-US" sz="3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54274" name="Picture 2" descr="C:\Users\Rashi\Desktop\Dr-Sandeep-Kumar.png"/>
          <p:cNvPicPr>
            <a:picLocks noChangeAspect="1" noChangeArrowheads="1"/>
          </p:cNvPicPr>
          <p:nvPr/>
        </p:nvPicPr>
        <p:blipFill>
          <a:blip r:embed="rId3"/>
          <a:srcRect/>
          <a:stretch>
            <a:fillRect/>
          </a:stretch>
        </p:blipFill>
        <p:spPr bwMode="auto">
          <a:xfrm>
            <a:off x="2286000" y="1066800"/>
            <a:ext cx="1667107" cy="1752600"/>
          </a:xfrm>
          <a:prstGeom prst="rect">
            <a:avLst/>
          </a:prstGeom>
          <a:noFill/>
        </p:spPr>
      </p:pic>
      <p:sp>
        <p:nvSpPr>
          <p:cNvPr id="5" name="TextBox 4"/>
          <p:cNvSpPr txBox="1"/>
          <p:nvPr/>
        </p:nvSpPr>
        <p:spPr>
          <a:xfrm>
            <a:off x="2209800" y="2819400"/>
            <a:ext cx="1905000" cy="830997"/>
          </a:xfrm>
          <a:prstGeom prst="rect">
            <a:avLst/>
          </a:prstGeom>
          <a:noFill/>
        </p:spPr>
        <p:txBody>
          <a:bodyPr wrap="square" rtlCol="0">
            <a:spAutoFit/>
          </a:bodyPr>
          <a:lstStyle/>
          <a:p>
            <a:r>
              <a:rPr lang="en-US" sz="1600" dirty="0" smtClean="0">
                <a:solidFill>
                  <a:schemeClr val="bg1"/>
                </a:solidFill>
              </a:rPr>
              <a:t>Dr. </a:t>
            </a:r>
            <a:r>
              <a:rPr lang="en-US" sz="1600" dirty="0" err="1" smtClean="0">
                <a:solidFill>
                  <a:schemeClr val="bg1"/>
                </a:solidFill>
              </a:rPr>
              <a:t>Sandeep</a:t>
            </a:r>
            <a:r>
              <a:rPr lang="en-US" sz="1600" dirty="0" smtClean="0">
                <a:solidFill>
                  <a:schemeClr val="bg1"/>
                </a:solidFill>
              </a:rPr>
              <a:t> Kumar</a:t>
            </a:r>
          </a:p>
          <a:p>
            <a:pPr algn="ctr"/>
            <a:r>
              <a:rPr lang="en-US" sz="1600" dirty="0" smtClean="0">
                <a:solidFill>
                  <a:srgbClr val="FFC000"/>
                </a:solidFill>
              </a:rPr>
              <a:t>Director, AIIMS</a:t>
            </a:r>
          </a:p>
          <a:p>
            <a:pPr algn="ctr"/>
            <a:r>
              <a:rPr lang="en-US" sz="1600" dirty="0" smtClean="0">
                <a:solidFill>
                  <a:srgbClr val="FFC000"/>
                </a:solidFill>
              </a:rPr>
              <a:t>Bhopal</a:t>
            </a:r>
            <a:endParaRPr lang="en-US" sz="1600" dirty="0">
              <a:solidFill>
                <a:srgbClr val="FFC000"/>
              </a:solidFill>
            </a:endParaRPr>
          </a:p>
        </p:txBody>
      </p:sp>
      <p:pic>
        <p:nvPicPr>
          <p:cNvPr id="54275" name="Picture 3" descr="C:\Users\Rashi\Desktop\directorsir.jpg"/>
          <p:cNvPicPr>
            <a:picLocks noChangeAspect="1" noChangeArrowheads="1"/>
          </p:cNvPicPr>
          <p:nvPr/>
        </p:nvPicPr>
        <p:blipFill>
          <a:blip r:embed="rId4"/>
          <a:srcRect/>
          <a:stretch>
            <a:fillRect/>
          </a:stretch>
        </p:blipFill>
        <p:spPr bwMode="auto">
          <a:xfrm>
            <a:off x="4572000" y="1066801"/>
            <a:ext cx="1752600" cy="1752599"/>
          </a:xfrm>
          <a:prstGeom prst="rect">
            <a:avLst/>
          </a:prstGeom>
          <a:noFill/>
        </p:spPr>
      </p:pic>
      <p:sp>
        <p:nvSpPr>
          <p:cNvPr id="7" name="TextBox 6"/>
          <p:cNvSpPr txBox="1"/>
          <p:nvPr/>
        </p:nvSpPr>
        <p:spPr>
          <a:xfrm>
            <a:off x="4648200" y="2819400"/>
            <a:ext cx="1905000" cy="830997"/>
          </a:xfrm>
          <a:prstGeom prst="rect">
            <a:avLst/>
          </a:prstGeom>
          <a:noFill/>
        </p:spPr>
        <p:txBody>
          <a:bodyPr wrap="square" rtlCol="0">
            <a:spAutoFit/>
          </a:bodyPr>
          <a:lstStyle/>
          <a:p>
            <a:r>
              <a:rPr lang="en-US" sz="1600" dirty="0" smtClean="0">
                <a:solidFill>
                  <a:schemeClr val="bg1"/>
                </a:solidFill>
              </a:rPr>
              <a:t>Dr. </a:t>
            </a:r>
            <a:r>
              <a:rPr lang="en-US" sz="1600" dirty="0" err="1" smtClean="0">
                <a:solidFill>
                  <a:schemeClr val="bg1"/>
                </a:solidFill>
              </a:rPr>
              <a:t>Sanjeev</a:t>
            </a:r>
            <a:r>
              <a:rPr lang="en-US" sz="1600" dirty="0" smtClean="0">
                <a:solidFill>
                  <a:schemeClr val="bg1"/>
                </a:solidFill>
              </a:rPr>
              <a:t> </a:t>
            </a:r>
            <a:r>
              <a:rPr lang="en-US" sz="1600" dirty="0" err="1" smtClean="0">
                <a:solidFill>
                  <a:schemeClr val="bg1"/>
                </a:solidFill>
              </a:rPr>
              <a:t>Misra</a:t>
            </a:r>
            <a:endParaRPr lang="en-US" sz="1600" dirty="0" smtClean="0">
              <a:solidFill>
                <a:schemeClr val="bg1"/>
              </a:solidFill>
            </a:endParaRPr>
          </a:p>
          <a:p>
            <a:r>
              <a:rPr lang="en-US" sz="1600" dirty="0" smtClean="0">
                <a:solidFill>
                  <a:schemeClr val="bg1"/>
                </a:solidFill>
              </a:rPr>
              <a:t>   </a:t>
            </a:r>
            <a:r>
              <a:rPr lang="en-US" sz="1600" dirty="0" smtClean="0">
                <a:solidFill>
                  <a:srgbClr val="FFC000"/>
                </a:solidFill>
              </a:rPr>
              <a:t>Director, AIIMS</a:t>
            </a:r>
          </a:p>
          <a:p>
            <a:r>
              <a:rPr lang="en-US" sz="1600" dirty="0" smtClean="0">
                <a:solidFill>
                  <a:srgbClr val="FFC000"/>
                </a:solidFill>
              </a:rPr>
              <a:t>         Jodhpur</a:t>
            </a:r>
            <a:endParaRPr lang="en-US" sz="1600" dirty="0">
              <a:solidFill>
                <a:srgbClr val="FFC000"/>
              </a:solidFill>
            </a:endParaRPr>
          </a:p>
        </p:txBody>
      </p:sp>
      <p:pic>
        <p:nvPicPr>
          <p:cNvPr id="54276" name="Picture 4" descr="C:\Users\Rashi\Desktop\spsgaur.jpg"/>
          <p:cNvPicPr>
            <a:picLocks noChangeAspect="1" noChangeArrowheads="1"/>
          </p:cNvPicPr>
          <p:nvPr/>
        </p:nvPicPr>
        <p:blipFill>
          <a:blip r:embed="rId5"/>
          <a:srcRect/>
          <a:stretch>
            <a:fillRect/>
          </a:stretch>
        </p:blipFill>
        <p:spPr bwMode="auto">
          <a:xfrm>
            <a:off x="3352800" y="3962400"/>
            <a:ext cx="1752600" cy="1755775"/>
          </a:xfrm>
          <a:prstGeom prst="rect">
            <a:avLst/>
          </a:prstGeom>
          <a:noFill/>
        </p:spPr>
      </p:pic>
      <p:sp>
        <p:nvSpPr>
          <p:cNvPr id="9" name="TextBox 8"/>
          <p:cNvSpPr txBox="1"/>
          <p:nvPr/>
        </p:nvSpPr>
        <p:spPr>
          <a:xfrm>
            <a:off x="3276600" y="5638800"/>
            <a:ext cx="2514600" cy="1077218"/>
          </a:xfrm>
          <a:prstGeom prst="rect">
            <a:avLst/>
          </a:prstGeom>
          <a:noFill/>
        </p:spPr>
        <p:txBody>
          <a:bodyPr wrap="square" rtlCol="0">
            <a:spAutoFit/>
          </a:bodyPr>
          <a:lstStyle/>
          <a:p>
            <a:r>
              <a:rPr lang="en-US" sz="1600" dirty="0" smtClean="0">
                <a:solidFill>
                  <a:schemeClr val="bg1"/>
                </a:solidFill>
              </a:rPr>
              <a:t>        Dr. SPS Gaur</a:t>
            </a:r>
          </a:p>
          <a:p>
            <a:r>
              <a:rPr lang="en-US" sz="1600" dirty="0" smtClean="0">
                <a:solidFill>
                  <a:schemeClr val="bg1"/>
                </a:solidFill>
              </a:rPr>
              <a:t>               </a:t>
            </a:r>
            <a:r>
              <a:rPr lang="en-US" sz="1600" dirty="0" smtClean="0">
                <a:solidFill>
                  <a:srgbClr val="FFC000"/>
                </a:solidFill>
              </a:rPr>
              <a:t>Head</a:t>
            </a:r>
          </a:p>
          <a:p>
            <a:r>
              <a:rPr lang="en-US" sz="1600" dirty="0" smtClean="0">
                <a:solidFill>
                  <a:srgbClr val="FFC000"/>
                </a:solidFill>
              </a:rPr>
              <a:t>   Pharmacology Division</a:t>
            </a:r>
          </a:p>
          <a:p>
            <a:r>
              <a:rPr lang="en-US" sz="1600" dirty="0" smtClean="0">
                <a:solidFill>
                  <a:srgbClr val="FFC000"/>
                </a:solidFill>
              </a:rPr>
              <a:t>    CSIR-CDRI, Lucknow</a:t>
            </a:r>
            <a:endParaRPr lang="en-US" sz="1600" dirty="0">
              <a:solidFill>
                <a:srgbClr val="FFC000"/>
              </a:solidFill>
            </a:endParaRPr>
          </a:p>
        </p:txBody>
      </p:sp>
      <p:pic>
        <p:nvPicPr>
          <p:cNvPr id="10" name="Picture 4"/>
          <p:cNvPicPr>
            <a:picLocks noChangeAspect="1" noChangeArrowheads="1"/>
          </p:cNvPicPr>
          <p:nvPr/>
        </p:nvPicPr>
        <p:blipFill>
          <a:blip r:embed="rId6" cstate="print"/>
          <a:srcRect/>
          <a:stretch>
            <a:fillRect/>
          </a:stretch>
        </p:blipFill>
        <p:spPr bwMode="auto">
          <a:xfrm>
            <a:off x="5715000" y="3886200"/>
            <a:ext cx="1752600" cy="1828800"/>
          </a:xfrm>
          <a:prstGeom prst="rect">
            <a:avLst/>
          </a:prstGeom>
          <a:noFill/>
          <a:ln w="9525">
            <a:noFill/>
            <a:miter lim="800000"/>
            <a:headEnd/>
            <a:tailEnd/>
          </a:ln>
        </p:spPr>
      </p:pic>
      <p:sp>
        <p:nvSpPr>
          <p:cNvPr id="11" name="TextBox 10"/>
          <p:cNvSpPr txBox="1"/>
          <p:nvPr/>
        </p:nvSpPr>
        <p:spPr>
          <a:xfrm>
            <a:off x="5638800" y="5638800"/>
            <a:ext cx="2667000" cy="1077218"/>
          </a:xfrm>
          <a:prstGeom prst="rect">
            <a:avLst/>
          </a:prstGeom>
          <a:noFill/>
        </p:spPr>
        <p:txBody>
          <a:bodyPr wrap="square" rtlCol="0">
            <a:spAutoFit/>
          </a:bodyPr>
          <a:lstStyle/>
          <a:p>
            <a:r>
              <a:rPr lang="en-US" sz="1600" dirty="0" smtClean="0">
                <a:solidFill>
                  <a:schemeClr val="bg1"/>
                </a:solidFill>
              </a:rPr>
              <a:t>            Dr. UK </a:t>
            </a:r>
            <a:r>
              <a:rPr lang="en-US" sz="1600" dirty="0" err="1" smtClean="0">
                <a:solidFill>
                  <a:schemeClr val="bg1"/>
                </a:solidFill>
              </a:rPr>
              <a:t>Misra</a:t>
            </a:r>
            <a:endParaRPr lang="en-US" sz="1600" dirty="0" smtClean="0">
              <a:solidFill>
                <a:schemeClr val="bg1"/>
              </a:solidFill>
            </a:endParaRPr>
          </a:p>
          <a:p>
            <a:r>
              <a:rPr lang="en-US" sz="1600" dirty="0" smtClean="0">
                <a:solidFill>
                  <a:schemeClr val="bg1"/>
                </a:solidFill>
              </a:rPr>
              <a:t>              </a:t>
            </a:r>
            <a:r>
              <a:rPr lang="en-US" sz="1600" dirty="0" smtClean="0">
                <a:solidFill>
                  <a:srgbClr val="FFC000"/>
                </a:solidFill>
              </a:rPr>
              <a:t>Prof. &amp; Head</a:t>
            </a:r>
          </a:p>
          <a:p>
            <a:r>
              <a:rPr lang="en-US" sz="1600" dirty="0" smtClean="0">
                <a:solidFill>
                  <a:srgbClr val="FFC000"/>
                </a:solidFill>
              </a:rPr>
              <a:t>        </a:t>
            </a:r>
            <a:r>
              <a:rPr lang="en-US" sz="1600" dirty="0" err="1" smtClean="0">
                <a:solidFill>
                  <a:srgbClr val="FFC000"/>
                </a:solidFill>
              </a:rPr>
              <a:t>Deptt</a:t>
            </a:r>
            <a:r>
              <a:rPr lang="en-US" sz="1600" dirty="0" smtClean="0">
                <a:solidFill>
                  <a:srgbClr val="FFC000"/>
                </a:solidFill>
              </a:rPr>
              <a:t>. Of Neurology</a:t>
            </a:r>
          </a:p>
          <a:p>
            <a:r>
              <a:rPr lang="en-US" sz="1600" dirty="0" smtClean="0">
                <a:solidFill>
                  <a:srgbClr val="FFC000"/>
                </a:solidFill>
              </a:rPr>
              <a:t>        SGPGIMS, Lucknow</a:t>
            </a:r>
            <a:endParaRPr lang="en-US" sz="1600" dirty="0">
              <a:solidFill>
                <a:srgbClr val="FFC000"/>
              </a:solidFill>
            </a:endParaRPr>
          </a:p>
        </p:txBody>
      </p:sp>
      <p:pic>
        <p:nvPicPr>
          <p:cNvPr id="13" name="Picture 1"/>
          <p:cNvPicPr>
            <a:picLocks noChangeAspect="1" noChangeArrowheads="1"/>
          </p:cNvPicPr>
          <p:nvPr/>
        </p:nvPicPr>
        <p:blipFill>
          <a:blip r:embed="rId7" cstate="print"/>
          <a:srcRect/>
          <a:stretch>
            <a:fillRect/>
          </a:stretch>
        </p:blipFill>
        <p:spPr bwMode="auto">
          <a:xfrm>
            <a:off x="1066800" y="3962400"/>
            <a:ext cx="1679575" cy="1752600"/>
          </a:xfrm>
          <a:prstGeom prst="rect">
            <a:avLst/>
          </a:prstGeom>
          <a:noFill/>
          <a:ln w="9525">
            <a:noFill/>
            <a:miter lim="800000"/>
            <a:headEnd/>
            <a:tailEnd/>
          </a:ln>
          <a:effectLst/>
        </p:spPr>
      </p:pic>
      <p:sp>
        <p:nvSpPr>
          <p:cNvPr id="14" name="TextBox 13"/>
          <p:cNvSpPr txBox="1"/>
          <p:nvPr/>
        </p:nvSpPr>
        <p:spPr>
          <a:xfrm>
            <a:off x="685800" y="5638800"/>
            <a:ext cx="2819400" cy="954107"/>
          </a:xfrm>
          <a:prstGeom prst="rect">
            <a:avLst/>
          </a:prstGeom>
          <a:noFill/>
        </p:spPr>
        <p:txBody>
          <a:bodyPr wrap="square" rtlCol="0">
            <a:spAutoFit/>
          </a:bodyPr>
          <a:lstStyle/>
          <a:p>
            <a:r>
              <a:rPr lang="en-US" sz="1400" dirty="0" smtClean="0">
                <a:solidFill>
                  <a:schemeClr val="bg1"/>
                </a:solidFill>
              </a:rPr>
              <a:t>               Dr. SC </a:t>
            </a:r>
            <a:r>
              <a:rPr lang="en-US" sz="1400" dirty="0" err="1" smtClean="0">
                <a:solidFill>
                  <a:schemeClr val="bg1"/>
                </a:solidFill>
              </a:rPr>
              <a:t>Tewari</a:t>
            </a:r>
            <a:endParaRPr lang="en-US" sz="1400" dirty="0" smtClean="0">
              <a:solidFill>
                <a:schemeClr val="bg1"/>
              </a:solidFill>
            </a:endParaRPr>
          </a:p>
          <a:p>
            <a:r>
              <a:rPr lang="en-US" sz="1400" dirty="0" smtClean="0">
                <a:solidFill>
                  <a:schemeClr val="bg1"/>
                </a:solidFill>
              </a:rPr>
              <a:t>                </a:t>
            </a:r>
            <a:r>
              <a:rPr lang="en-US" sz="1400" dirty="0" smtClean="0">
                <a:solidFill>
                  <a:srgbClr val="FFC000"/>
                </a:solidFill>
              </a:rPr>
              <a:t>Prof. &amp; Head</a:t>
            </a:r>
          </a:p>
          <a:p>
            <a:r>
              <a:rPr lang="en-US" sz="1400" dirty="0" err="1" smtClean="0">
                <a:solidFill>
                  <a:srgbClr val="FFC000"/>
                </a:solidFill>
              </a:rPr>
              <a:t>Deptt</a:t>
            </a:r>
            <a:r>
              <a:rPr lang="en-US" sz="1400" dirty="0" smtClean="0">
                <a:solidFill>
                  <a:srgbClr val="FFC000"/>
                </a:solidFill>
              </a:rPr>
              <a:t>. of Geriatric Mental Health,         </a:t>
            </a:r>
          </a:p>
          <a:p>
            <a:r>
              <a:rPr lang="en-US" sz="1400" dirty="0" smtClean="0">
                <a:solidFill>
                  <a:srgbClr val="FFC000"/>
                </a:solidFill>
              </a:rPr>
              <a:t>             KGMU, Lucknow</a:t>
            </a:r>
            <a:endParaRPr lang="en-US" sz="1400" dirty="0">
              <a:solidFill>
                <a:srgbClr val="FFC000"/>
              </a:solidFill>
            </a:endParaRPr>
          </a:p>
        </p:txBody>
      </p:sp>
      <p:sp>
        <p:nvSpPr>
          <p:cNvPr id="15" name="TextBox 14"/>
          <p:cNvSpPr txBox="1"/>
          <p:nvPr/>
        </p:nvSpPr>
        <p:spPr>
          <a:xfrm>
            <a:off x="-76200" y="152400"/>
            <a:ext cx="9296400" cy="707886"/>
          </a:xfrm>
          <a:prstGeom prst="rect">
            <a:avLst/>
          </a:prstGeom>
          <a:noFill/>
        </p:spPr>
        <p:txBody>
          <a:bodyPr wrap="square" rtlCol="0">
            <a:spAutoFit/>
          </a:bodyPr>
          <a:lstStyle/>
          <a:p>
            <a:pPr algn="ctr"/>
            <a:r>
              <a:rPr lang="en-US" sz="4000" b="1" dirty="0" smtClean="0">
                <a:solidFill>
                  <a:srgbClr val="FFFF00"/>
                </a:solidFill>
              </a:rPr>
              <a:t>Previous </a:t>
            </a:r>
            <a:r>
              <a:rPr lang="en-US" sz="4000" b="1" dirty="0" err="1" smtClean="0">
                <a:solidFill>
                  <a:srgbClr val="FFFF00"/>
                </a:solidFill>
              </a:rPr>
              <a:t>Manju</a:t>
            </a:r>
            <a:r>
              <a:rPr lang="en-US" sz="4000" b="1" dirty="0" smtClean="0">
                <a:solidFill>
                  <a:srgbClr val="FFFF00"/>
                </a:solidFill>
              </a:rPr>
              <a:t> Seth Foundation Lecturers</a:t>
            </a:r>
            <a:endParaRPr lang="en-US" sz="4000" b="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457200" y="1066800"/>
            <a:ext cx="8229600" cy="4953000"/>
          </a:xfrm>
        </p:spPr>
        <p:txBody>
          <a:bodyPr>
            <a:noAutofit/>
          </a:bodyPr>
          <a:lstStyle/>
          <a:p>
            <a:pPr algn="just">
              <a:lnSpc>
                <a:spcPts val="2800"/>
              </a:lnSpc>
              <a:spcBef>
                <a:spcPts val="600"/>
              </a:spcBef>
              <a:spcAft>
                <a:spcPts val="600"/>
              </a:spcAft>
              <a:buClr>
                <a:schemeClr val="tx1">
                  <a:lumMod val="65000"/>
                  <a:lumOff val="35000"/>
                </a:schemeClr>
              </a:buClr>
              <a:buFont typeface="Wingdings" pitchFamily="2" charset="2"/>
              <a:buChar char="v"/>
            </a:pPr>
            <a:r>
              <a:rPr lang="en-US" sz="2400" dirty="0">
                <a:solidFill>
                  <a:schemeClr val="tx1">
                    <a:lumMod val="65000"/>
                    <a:lumOff val="35000"/>
                  </a:schemeClr>
                </a:solidFill>
              </a:rPr>
              <a:t>Decline in memory storage (i.e. the ability to learn new information</a:t>
            </a:r>
            <a:r>
              <a:rPr lang="en-US" sz="2400" dirty="0" smtClean="0">
                <a:solidFill>
                  <a:schemeClr val="tx1">
                    <a:lumMod val="65000"/>
                    <a:lumOff val="35000"/>
                  </a:schemeClr>
                </a:solidFill>
              </a:rPr>
              <a:t>)</a:t>
            </a:r>
            <a:endParaRPr lang="en-US" sz="2400" dirty="0">
              <a:solidFill>
                <a:schemeClr val="tx1">
                  <a:lumMod val="65000"/>
                  <a:lumOff val="35000"/>
                </a:schemeClr>
              </a:solidFill>
            </a:endParaRPr>
          </a:p>
          <a:p>
            <a:pPr algn="just">
              <a:lnSpc>
                <a:spcPts val="2800"/>
              </a:lnSpc>
              <a:spcBef>
                <a:spcPts val="600"/>
              </a:spcBef>
              <a:spcAft>
                <a:spcPts val="600"/>
              </a:spcAft>
              <a:buClr>
                <a:schemeClr val="tx1">
                  <a:lumMod val="65000"/>
                  <a:lumOff val="35000"/>
                </a:schemeClr>
              </a:buClr>
              <a:buFont typeface="Wingdings" pitchFamily="2" charset="2"/>
              <a:buChar char="v"/>
            </a:pPr>
            <a:r>
              <a:rPr lang="en-US" sz="2400" dirty="0">
                <a:solidFill>
                  <a:schemeClr val="tx1">
                    <a:lumMod val="65000"/>
                    <a:lumOff val="35000"/>
                  </a:schemeClr>
                </a:solidFill>
              </a:rPr>
              <a:t>Decline in the speed of mental </a:t>
            </a:r>
            <a:r>
              <a:rPr lang="en-US" sz="2400" dirty="0" smtClean="0">
                <a:solidFill>
                  <a:schemeClr val="tx1">
                    <a:lumMod val="65000"/>
                    <a:lumOff val="35000"/>
                  </a:schemeClr>
                </a:solidFill>
              </a:rPr>
              <a:t>processing</a:t>
            </a:r>
            <a:endParaRPr lang="en-US" sz="2400" dirty="0">
              <a:solidFill>
                <a:schemeClr val="tx1">
                  <a:lumMod val="65000"/>
                  <a:lumOff val="35000"/>
                </a:schemeClr>
              </a:solidFill>
            </a:endParaRPr>
          </a:p>
          <a:p>
            <a:pPr algn="just">
              <a:lnSpc>
                <a:spcPts val="2800"/>
              </a:lnSpc>
              <a:spcBef>
                <a:spcPts val="600"/>
              </a:spcBef>
              <a:spcAft>
                <a:spcPts val="600"/>
              </a:spcAft>
              <a:buClr>
                <a:schemeClr val="tx1">
                  <a:lumMod val="65000"/>
                  <a:lumOff val="35000"/>
                </a:schemeClr>
              </a:buClr>
              <a:buFont typeface="Wingdings" pitchFamily="2" charset="2"/>
              <a:buChar char="v"/>
            </a:pPr>
            <a:r>
              <a:rPr lang="en-US" sz="2400" dirty="0">
                <a:solidFill>
                  <a:schemeClr val="tx1">
                    <a:lumMod val="65000"/>
                    <a:lumOff val="35000"/>
                  </a:schemeClr>
                </a:solidFill>
              </a:rPr>
              <a:t>Conscious recall (Declarative memory) is more often impaired than is motor memory for previously learned skills, such as playing the piano (Procedural memory</a:t>
            </a:r>
            <a:r>
              <a:rPr lang="en-US" sz="2400" dirty="0" smtClean="0">
                <a:solidFill>
                  <a:schemeClr val="tx1">
                    <a:lumMod val="65000"/>
                    <a:lumOff val="35000"/>
                  </a:schemeClr>
                </a:solidFill>
              </a:rPr>
              <a:t>)</a:t>
            </a:r>
            <a:endParaRPr lang="en-US" sz="2400" dirty="0">
              <a:solidFill>
                <a:schemeClr val="tx1">
                  <a:lumMod val="65000"/>
                  <a:lumOff val="35000"/>
                </a:schemeClr>
              </a:solidFill>
            </a:endParaRPr>
          </a:p>
          <a:p>
            <a:pPr algn="just">
              <a:lnSpc>
                <a:spcPts val="2800"/>
              </a:lnSpc>
              <a:spcBef>
                <a:spcPts val="600"/>
              </a:spcBef>
              <a:spcAft>
                <a:spcPts val="600"/>
              </a:spcAft>
              <a:buClr>
                <a:srgbClr val="FF0000"/>
              </a:buClr>
              <a:buFont typeface="Wingdings" pitchFamily="2" charset="2"/>
              <a:buChar char="v"/>
            </a:pPr>
            <a:r>
              <a:rPr lang="en-US" sz="2400" dirty="0">
                <a:solidFill>
                  <a:schemeClr val="bg1"/>
                </a:solidFill>
              </a:rPr>
              <a:t>Recall of context-specific information (</a:t>
            </a:r>
            <a:r>
              <a:rPr lang="en-US" sz="2400" dirty="0">
                <a:solidFill>
                  <a:srgbClr val="FFC000"/>
                </a:solidFill>
              </a:rPr>
              <a:t>Episodic memory</a:t>
            </a:r>
            <a:r>
              <a:rPr lang="en-US" sz="2400" dirty="0">
                <a:solidFill>
                  <a:schemeClr val="bg1"/>
                </a:solidFill>
              </a:rPr>
              <a:t>) is more affected than the recall of general information (</a:t>
            </a:r>
            <a:r>
              <a:rPr lang="en-US" sz="2400" dirty="0">
                <a:solidFill>
                  <a:srgbClr val="FFC000"/>
                </a:solidFill>
              </a:rPr>
              <a:t>Semantic memory</a:t>
            </a:r>
            <a:r>
              <a:rPr lang="en-US" sz="2400" dirty="0" smtClean="0">
                <a:solidFill>
                  <a:schemeClr val="bg1"/>
                </a:solidFill>
              </a:rPr>
              <a:t>)</a:t>
            </a:r>
            <a:endParaRPr lang="en-US" sz="2400" dirty="0">
              <a:solidFill>
                <a:schemeClr val="bg1"/>
              </a:solidFill>
            </a:endParaRPr>
          </a:p>
          <a:p>
            <a:pPr algn="just">
              <a:lnSpc>
                <a:spcPts val="2800"/>
              </a:lnSpc>
              <a:spcBef>
                <a:spcPts val="600"/>
              </a:spcBef>
              <a:spcAft>
                <a:spcPts val="600"/>
              </a:spcAft>
              <a:buClr>
                <a:srgbClr val="FF0000"/>
              </a:buClr>
              <a:buFont typeface="Wingdings" pitchFamily="2" charset="2"/>
              <a:buChar char="v"/>
            </a:pPr>
            <a:r>
              <a:rPr lang="en-US" sz="2400" dirty="0">
                <a:solidFill>
                  <a:schemeClr val="bg1"/>
                </a:solidFill>
              </a:rPr>
              <a:t>Retrieval is more impaired than recognition.</a:t>
            </a:r>
          </a:p>
          <a:p>
            <a:pPr algn="just">
              <a:lnSpc>
                <a:spcPts val="2800"/>
              </a:lnSpc>
              <a:spcBef>
                <a:spcPts val="600"/>
              </a:spcBef>
              <a:spcAft>
                <a:spcPts val="600"/>
              </a:spcAft>
              <a:buClr>
                <a:srgbClr val="FF0000"/>
              </a:buClr>
              <a:buFont typeface="Wingdings" pitchFamily="2" charset="2"/>
              <a:buChar char="v"/>
            </a:pPr>
            <a:r>
              <a:rPr lang="en-US" sz="2400" dirty="0">
                <a:solidFill>
                  <a:srgbClr val="FFC000"/>
                </a:solidFill>
              </a:rPr>
              <a:t>Immediate memory </a:t>
            </a:r>
            <a:r>
              <a:rPr lang="en-US" sz="2400" dirty="0">
                <a:solidFill>
                  <a:schemeClr val="bg1"/>
                </a:solidFill>
              </a:rPr>
              <a:t>span and </a:t>
            </a:r>
            <a:r>
              <a:rPr lang="en-US" sz="2400" dirty="0">
                <a:solidFill>
                  <a:srgbClr val="FFC000"/>
                </a:solidFill>
              </a:rPr>
              <a:t>long-term memory </a:t>
            </a:r>
            <a:r>
              <a:rPr lang="en-US" sz="2400" dirty="0">
                <a:solidFill>
                  <a:schemeClr val="bg1"/>
                </a:solidFill>
              </a:rPr>
              <a:t>are </a:t>
            </a:r>
            <a:r>
              <a:rPr lang="en-US" sz="2400" dirty="0" smtClean="0">
                <a:solidFill>
                  <a:schemeClr val="bg1"/>
                </a:solidFill>
              </a:rPr>
              <a:t>preserved</a:t>
            </a:r>
            <a:endParaRPr lang="en-US" sz="2400" dirty="0">
              <a:solidFill>
                <a:schemeClr val="bg1"/>
              </a:solidFill>
            </a:endParaRPr>
          </a:p>
        </p:txBody>
      </p:sp>
      <p:sp>
        <p:nvSpPr>
          <p:cNvPr id="81923" name="Text Box 3"/>
          <p:cNvSpPr txBox="1">
            <a:spLocks noChangeArrowheads="1"/>
          </p:cNvSpPr>
          <p:nvPr/>
        </p:nvSpPr>
        <p:spPr bwMode="auto">
          <a:xfrm>
            <a:off x="895350" y="152400"/>
            <a:ext cx="6877050" cy="646331"/>
          </a:xfrm>
          <a:prstGeom prst="rect">
            <a:avLst/>
          </a:prstGeom>
          <a:noFill/>
          <a:ln w="9525">
            <a:noFill/>
            <a:miter lim="800000"/>
            <a:headEnd/>
            <a:tailEnd/>
          </a:ln>
          <a:effectLst/>
        </p:spPr>
        <p:txBody>
          <a:bodyPr wrap="square">
            <a:spAutoFit/>
          </a:bodyPr>
          <a:lstStyle/>
          <a:p>
            <a:pPr algn="ctr"/>
            <a:r>
              <a:rPr lang="en-US" sz="3600" b="1" dirty="0" smtClean="0">
                <a:solidFill>
                  <a:srgbClr val="FFFF00"/>
                </a:solidFill>
              </a:rPr>
              <a:t>      Effect of age on memory</a:t>
            </a:r>
            <a:r>
              <a:rPr lang="en-US" sz="3600" b="1" dirty="0" smtClean="0"/>
              <a:t> </a:t>
            </a:r>
            <a:endParaRPr lang="en-US" sz="36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Autofit/>
          </a:bodyPr>
          <a:lstStyle/>
          <a:p>
            <a:r>
              <a:rPr lang="en-US" sz="3600" b="1" dirty="0" smtClean="0">
                <a:solidFill>
                  <a:srgbClr val="FFFF00"/>
                </a:solidFill>
              </a:rPr>
              <a:t>Inter-individual differences and ageing</a:t>
            </a:r>
            <a:endParaRPr lang="en-US" sz="3600" b="1" dirty="0">
              <a:solidFill>
                <a:srgbClr val="FFFF00"/>
              </a:solidFill>
            </a:endParaRPr>
          </a:p>
        </p:txBody>
      </p:sp>
      <p:pic>
        <p:nvPicPr>
          <p:cNvPr id="2050" name="Picture 2"/>
          <p:cNvPicPr>
            <a:picLocks noChangeAspect="1" noChangeArrowheads="1"/>
          </p:cNvPicPr>
          <p:nvPr/>
        </p:nvPicPr>
        <p:blipFill>
          <a:blip r:embed="rId3"/>
          <a:srcRect/>
          <a:stretch>
            <a:fillRect/>
          </a:stretch>
        </p:blipFill>
        <p:spPr bwMode="auto">
          <a:xfrm>
            <a:off x="25789" y="1295400"/>
            <a:ext cx="9118211"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Autofit/>
          </a:bodyPr>
          <a:lstStyle/>
          <a:p>
            <a:r>
              <a:rPr lang="en-US" sz="3600" b="1" dirty="0" smtClean="0">
                <a:solidFill>
                  <a:srgbClr val="FFFF00"/>
                </a:solidFill>
              </a:rPr>
              <a:t>Delayed recall performance of healthy subjects (30-80 years)</a:t>
            </a:r>
            <a:endParaRPr lang="en-US" sz="3600" b="1" dirty="0">
              <a:solidFill>
                <a:srgbClr val="FFFF00"/>
              </a:solidFill>
            </a:endParaRPr>
          </a:p>
        </p:txBody>
      </p:sp>
      <p:pic>
        <p:nvPicPr>
          <p:cNvPr id="3074" name="Picture 2"/>
          <p:cNvPicPr>
            <a:picLocks noChangeAspect="1" noChangeArrowheads="1"/>
          </p:cNvPicPr>
          <p:nvPr/>
        </p:nvPicPr>
        <p:blipFill>
          <a:blip r:embed="rId3"/>
          <a:srcRect/>
          <a:stretch>
            <a:fillRect/>
          </a:stretch>
        </p:blipFill>
        <p:spPr bwMode="auto">
          <a:xfrm>
            <a:off x="152400" y="1434749"/>
            <a:ext cx="8763000" cy="48898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715962"/>
          </a:xfrm>
        </p:spPr>
        <p:txBody>
          <a:bodyPr>
            <a:normAutofit fontScale="90000"/>
          </a:bodyPr>
          <a:lstStyle/>
          <a:p>
            <a:r>
              <a:rPr lang="en-US" sz="3600" b="1" dirty="0" smtClean="0">
                <a:solidFill>
                  <a:srgbClr val="FFFF00"/>
                </a:solidFill>
              </a:rPr>
              <a:t>When does age-related cognitive decline begin?</a:t>
            </a:r>
            <a:endParaRPr lang="en-US" sz="3600" b="1" dirty="0">
              <a:solidFill>
                <a:srgbClr val="FFFF00"/>
              </a:solidFill>
            </a:endParaRPr>
          </a:p>
        </p:txBody>
      </p:sp>
      <p:sp>
        <p:nvSpPr>
          <p:cNvPr id="5" name="TextBox 4"/>
          <p:cNvSpPr txBox="1"/>
          <p:nvPr/>
        </p:nvSpPr>
        <p:spPr>
          <a:xfrm>
            <a:off x="228600" y="869682"/>
            <a:ext cx="8610600" cy="2862322"/>
          </a:xfrm>
          <a:prstGeom prst="rect">
            <a:avLst/>
          </a:prstGeom>
          <a:noFill/>
        </p:spPr>
        <p:txBody>
          <a:bodyPr wrap="square" rtlCol="0">
            <a:spAutoFit/>
          </a:bodyPr>
          <a:lstStyle/>
          <a:p>
            <a:pPr>
              <a:buClr>
                <a:srgbClr val="FF0000"/>
              </a:buClr>
              <a:buFont typeface="Wingdings" pitchFamily="2" charset="2"/>
              <a:buChar char="v"/>
            </a:pPr>
            <a:r>
              <a:rPr lang="en-US" sz="2400" dirty="0" smtClean="0">
                <a:solidFill>
                  <a:schemeClr val="bg1"/>
                </a:solidFill>
              </a:rPr>
              <a:t>“Cognitive decline may begin after midlife, but most often occurs </a:t>
            </a:r>
          </a:p>
          <a:p>
            <a:pPr>
              <a:buClr>
                <a:srgbClr val="FF0000"/>
              </a:buClr>
            </a:pPr>
            <a:r>
              <a:rPr lang="en-US" sz="2400" dirty="0" smtClean="0">
                <a:solidFill>
                  <a:schemeClr val="bg1"/>
                </a:solidFill>
              </a:rPr>
              <a:t>      at higher ages (</a:t>
            </a:r>
            <a:r>
              <a:rPr lang="en-US" sz="2400" dirty="0" smtClean="0">
                <a:solidFill>
                  <a:schemeClr val="accent2">
                    <a:lumMod val="60000"/>
                    <a:lumOff val="40000"/>
                  </a:schemeClr>
                </a:solidFill>
              </a:rPr>
              <a:t>70 or higher</a:t>
            </a:r>
            <a:r>
              <a:rPr lang="en-US" sz="2400" dirty="0" smtClean="0">
                <a:solidFill>
                  <a:schemeClr val="bg1"/>
                </a:solidFill>
              </a:rPr>
              <a:t>)”. </a:t>
            </a:r>
            <a:r>
              <a:rPr lang="en-US" sz="2400" dirty="0" err="1" smtClean="0">
                <a:solidFill>
                  <a:srgbClr val="FFC000"/>
                </a:solidFill>
              </a:rPr>
              <a:t>Aartsen</a:t>
            </a:r>
            <a:r>
              <a:rPr lang="en-US" sz="2400" dirty="0" smtClean="0">
                <a:solidFill>
                  <a:srgbClr val="FFC000"/>
                </a:solidFill>
              </a:rPr>
              <a:t>, et al 2002</a:t>
            </a:r>
          </a:p>
          <a:p>
            <a:pPr>
              <a:buClr>
                <a:srgbClr val="FF0000"/>
              </a:buClr>
              <a:buFont typeface="Wingdings" pitchFamily="2" charset="2"/>
              <a:buChar char="v"/>
            </a:pPr>
            <a:r>
              <a:rPr lang="en-US" sz="2400" dirty="0" smtClean="0">
                <a:solidFill>
                  <a:schemeClr val="bg1"/>
                </a:solidFill>
              </a:rPr>
              <a:t>“… relatively little decline in performance occurs until people </a:t>
            </a:r>
          </a:p>
          <a:p>
            <a:pPr>
              <a:buClr>
                <a:srgbClr val="FF0000"/>
              </a:buClr>
            </a:pPr>
            <a:r>
              <a:rPr lang="en-US" sz="2400" dirty="0" smtClean="0">
                <a:solidFill>
                  <a:schemeClr val="bg1"/>
                </a:solidFill>
              </a:rPr>
              <a:t>     are about </a:t>
            </a:r>
            <a:r>
              <a:rPr lang="en-US" sz="2400" dirty="0" smtClean="0">
                <a:solidFill>
                  <a:schemeClr val="accent2">
                    <a:lumMod val="60000"/>
                    <a:lumOff val="40000"/>
                  </a:schemeClr>
                </a:solidFill>
              </a:rPr>
              <a:t>50 years old</a:t>
            </a:r>
            <a:r>
              <a:rPr lang="en-US" sz="2400" dirty="0" smtClean="0">
                <a:solidFill>
                  <a:schemeClr val="bg1"/>
                </a:solidFill>
              </a:rPr>
              <a:t>”. </a:t>
            </a:r>
            <a:r>
              <a:rPr lang="en-US" sz="2400" dirty="0" smtClean="0">
                <a:solidFill>
                  <a:srgbClr val="FFC000"/>
                </a:solidFill>
              </a:rPr>
              <a:t>Albert &amp; Heaton, 1988</a:t>
            </a:r>
          </a:p>
          <a:p>
            <a:pPr>
              <a:buClr>
                <a:srgbClr val="FF0000"/>
              </a:buClr>
              <a:buFont typeface="Wingdings" pitchFamily="2" charset="2"/>
              <a:buChar char="v"/>
            </a:pPr>
            <a:r>
              <a:rPr lang="en-US" sz="2400" dirty="0" smtClean="0">
                <a:solidFill>
                  <a:schemeClr val="bg1"/>
                </a:solidFill>
              </a:rPr>
              <a:t>“… Cognitive abilities generally remain stable throughout adult </a:t>
            </a:r>
          </a:p>
          <a:p>
            <a:pPr>
              <a:buClr>
                <a:srgbClr val="FF0000"/>
              </a:buClr>
            </a:pPr>
            <a:r>
              <a:rPr lang="en-US" sz="2400" dirty="0" smtClean="0">
                <a:solidFill>
                  <a:schemeClr val="bg1"/>
                </a:solidFill>
              </a:rPr>
              <a:t>     life until around </a:t>
            </a:r>
            <a:r>
              <a:rPr lang="en-US" sz="2400" dirty="0" smtClean="0">
                <a:solidFill>
                  <a:schemeClr val="accent2">
                    <a:lumMod val="60000"/>
                    <a:lumOff val="40000"/>
                  </a:schemeClr>
                </a:solidFill>
              </a:rPr>
              <a:t>age 60</a:t>
            </a:r>
            <a:r>
              <a:rPr lang="en-US" sz="2400" dirty="0" smtClean="0">
                <a:solidFill>
                  <a:schemeClr val="bg1"/>
                </a:solidFill>
              </a:rPr>
              <a:t>. </a:t>
            </a:r>
            <a:r>
              <a:rPr lang="en-US" sz="2400" dirty="0" err="1" smtClean="0">
                <a:solidFill>
                  <a:srgbClr val="FFC000"/>
                </a:solidFill>
              </a:rPr>
              <a:t>Plassman</a:t>
            </a:r>
            <a:r>
              <a:rPr lang="en-US" sz="2400" dirty="0" smtClean="0">
                <a:solidFill>
                  <a:srgbClr val="FFC000"/>
                </a:solidFill>
              </a:rPr>
              <a:t> et al, 1995</a:t>
            </a:r>
          </a:p>
          <a:p>
            <a:pPr>
              <a:lnSpc>
                <a:spcPct val="150000"/>
              </a:lnSpc>
              <a:buClr>
                <a:srgbClr val="FF0000"/>
              </a:buClr>
            </a:pPr>
            <a:endParaRPr lang="en-US" sz="2400" dirty="0" smtClean="0">
              <a:solidFill>
                <a:srgbClr val="FFC000"/>
              </a:solidFill>
            </a:endParaRPr>
          </a:p>
        </p:txBody>
      </p:sp>
      <p:sp>
        <p:nvSpPr>
          <p:cNvPr id="6" name="TextBox 5"/>
          <p:cNvSpPr txBox="1"/>
          <p:nvPr/>
        </p:nvSpPr>
        <p:spPr>
          <a:xfrm>
            <a:off x="838200" y="6260068"/>
            <a:ext cx="7848600" cy="369332"/>
          </a:xfrm>
          <a:prstGeom prst="rect">
            <a:avLst/>
          </a:prstGeom>
          <a:noFill/>
        </p:spPr>
        <p:txBody>
          <a:bodyPr wrap="square" rtlCol="0">
            <a:spAutoFit/>
          </a:bodyPr>
          <a:lstStyle/>
          <a:p>
            <a:r>
              <a:rPr lang="en-US" dirty="0" err="1" smtClean="0">
                <a:solidFill>
                  <a:srgbClr val="92D050"/>
                </a:solidFill>
              </a:rPr>
              <a:t>Salthouse</a:t>
            </a:r>
            <a:r>
              <a:rPr lang="en-US" dirty="0" smtClean="0">
                <a:solidFill>
                  <a:srgbClr val="92D050"/>
                </a:solidFill>
              </a:rPr>
              <a:t> TA. </a:t>
            </a:r>
            <a:r>
              <a:rPr lang="en-US" dirty="0" err="1" smtClean="0">
                <a:solidFill>
                  <a:srgbClr val="92D050"/>
                </a:solidFill>
              </a:rPr>
              <a:t>Neurobiol</a:t>
            </a:r>
            <a:r>
              <a:rPr lang="en-US" dirty="0" smtClean="0">
                <a:solidFill>
                  <a:srgbClr val="92D050"/>
                </a:solidFill>
              </a:rPr>
              <a:t> Aging 2009;30:507-14.</a:t>
            </a:r>
            <a:endParaRPr lang="en-US" dirty="0">
              <a:solidFill>
                <a:srgbClr val="92D05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715962"/>
          </a:xfrm>
        </p:spPr>
        <p:txBody>
          <a:bodyPr>
            <a:normAutofit fontScale="90000"/>
          </a:bodyPr>
          <a:lstStyle/>
          <a:p>
            <a:r>
              <a:rPr lang="en-US" sz="3600" b="1" dirty="0" smtClean="0">
                <a:solidFill>
                  <a:srgbClr val="FFFF00"/>
                </a:solidFill>
              </a:rPr>
              <a:t>When does age-related cognitive decline begin?</a:t>
            </a:r>
            <a:endParaRPr lang="en-US" sz="3600" b="1" dirty="0">
              <a:solidFill>
                <a:srgbClr val="FFFF00"/>
              </a:solidFill>
            </a:endParaRPr>
          </a:p>
        </p:txBody>
      </p:sp>
      <p:sp>
        <p:nvSpPr>
          <p:cNvPr id="5" name="TextBox 4"/>
          <p:cNvSpPr txBox="1"/>
          <p:nvPr/>
        </p:nvSpPr>
        <p:spPr>
          <a:xfrm>
            <a:off x="228600" y="869682"/>
            <a:ext cx="8610600" cy="5816977"/>
          </a:xfrm>
          <a:prstGeom prst="rect">
            <a:avLst/>
          </a:prstGeom>
          <a:noFill/>
        </p:spPr>
        <p:txBody>
          <a:bodyPr wrap="square" rtlCol="0">
            <a:spAutoFit/>
          </a:bodyPr>
          <a:lstStyle/>
          <a:p>
            <a:pPr>
              <a:buFont typeface="Wingdings" pitchFamily="2" charset="2"/>
              <a:buChar char="v"/>
            </a:pPr>
            <a:r>
              <a:rPr lang="en-US" sz="2400" dirty="0" smtClean="0">
                <a:solidFill>
                  <a:schemeClr val="tx1">
                    <a:lumMod val="65000"/>
                    <a:lumOff val="35000"/>
                  </a:schemeClr>
                </a:solidFill>
              </a:rPr>
              <a:t>“Cognitive decline may begin after midlife, but most often occurs </a:t>
            </a:r>
          </a:p>
          <a:p>
            <a:r>
              <a:rPr lang="en-US" sz="2400" dirty="0" smtClean="0">
                <a:solidFill>
                  <a:schemeClr val="tx1">
                    <a:lumMod val="65000"/>
                    <a:lumOff val="35000"/>
                  </a:schemeClr>
                </a:solidFill>
              </a:rPr>
              <a:t>      at higher ages (70 or higher)”. </a:t>
            </a:r>
            <a:r>
              <a:rPr lang="en-US" sz="2400" dirty="0" err="1" smtClean="0">
                <a:solidFill>
                  <a:schemeClr val="tx1">
                    <a:lumMod val="65000"/>
                    <a:lumOff val="35000"/>
                  </a:schemeClr>
                </a:solidFill>
              </a:rPr>
              <a:t>Aartsen</a:t>
            </a:r>
            <a:r>
              <a:rPr lang="en-US" sz="2400" dirty="0" smtClean="0">
                <a:solidFill>
                  <a:schemeClr val="tx1">
                    <a:lumMod val="65000"/>
                    <a:lumOff val="35000"/>
                  </a:schemeClr>
                </a:solidFill>
              </a:rPr>
              <a:t>, et al 2002</a:t>
            </a:r>
          </a:p>
          <a:p>
            <a:pPr>
              <a:buFont typeface="Wingdings" pitchFamily="2" charset="2"/>
              <a:buChar char="v"/>
            </a:pPr>
            <a:r>
              <a:rPr lang="en-US" sz="2400" dirty="0" smtClean="0">
                <a:solidFill>
                  <a:schemeClr val="tx1">
                    <a:lumMod val="65000"/>
                    <a:lumOff val="35000"/>
                  </a:schemeClr>
                </a:solidFill>
              </a:rPr>
              <a:t>“… relatively little decline in performance occurs until people </a:t>
            </a:r>
          </a:p>
          <a:p>
            <a:r>
              <a:rPr lang="en-US" sz="2400" dirty="0" smtClean="0">
                <a:solidFill>
                  <a:schemeClr val="tx1">
                    <a:lumMod val="65000"/>
                    <a:lumOff val="35000"/>
                  </a:schemeClr>
                </a:solidFill>
              </a:rPr>
              <a:t>     are about 50 years old”. Albert &amp; Heaton, 1988</a:t>
            </a:r>
          </a:p>
          <a:p>
            <a:pPr>
              <a:buFont typeface="Wingdings" pitchFamily="2" charset="2"/>
              <a:buChar char="v"/>
            </a:pPr>
            <a:r>
              <a:rPr lang="en-US" sz="2400" dirty="0" smtClean="0">
                <a:solidFill>
                  <a:schemeClr val="tx1">
                    <a:lumMod val="65000"/>
                    <a:lumOff val="35000"/>
                  </a:schemeClr>
                </a:solidFill>
              </a:rPr>
              <a:t>“… Cognitive abilities generally remain stable throughout adult </a:t>
            </a:r>
          </a:p>
          <a:p>
            <a:r>
              <a:rPr lang="en-US" sz="2400" dirty="0" smtClean="0">
                <a:solidFill>
                  <a:schemeClr val="tx1">
                    <a:lumMod val="65000"/>
                    <a:lumOff val="35000"/>
                  </a:schemeClr>
                </a:solidFill>
              </a:rPr>
              <a:t>     life until around age 60. </a:t>
            </a:r>
            <a:r>
              <a:rPr lang="en-US" sz="2400" dirty="0" err="1" smtClean="0">
                <a:solidFill>
                  <a:schemeClr val="tx1">
                    <a:lumMod val="65000"/>
                    <a:lumOff val="35000"/>
                  </a:schemeClr>
                </a:solidFill>
              </a:rPr>
              <a:t>Plassman</a:t>
            </a:r>
            <a:r>
              <a:rPr lang="en-US" sz="2400" dirty="0" smtClean="0">
                <a:solidFill>
                  <a:schemeClr val="tx1">
                    <a:lumMod val="65000"/>
                    <a:lumOff val="35000"/>
                  </a:schemeClr>
                </a:solidFill>
              </a:rPr>
              <a:t> et al, 1995</a:t>
            </a:r>
          </a:p>
          <a:p>
            <a:pPr>
              <a:buClr>
                <a:srgbClr val="FF0000"/>
              </a:buClr>
              <a:buFont typeface="Wingdings" pitchFamily="2" charset="2"/>
              <a:buChar char="v"/>
            </a:pPr>
            <a:r>
              <a:rPr lang="en-US" sz="2400" dirty="0" smtClean="0">
                <a:solidFill>
                  <a:schemeClr val="bg1"/>
                </a:solidFill>
              </a:rPr>
              <a:t>“…no or little drop in performance before </a:t>
            </a:r>
            <a:r>
              <a:rPr lang="en-US" sz="2400" dirty="0" smtClean="0">
                <a:solidFill>
                  <a:schemeClr val="accent2">
                    <a:lumMod val="60000"/>
                    <a:lumOff val="40000"/>
                  </a:schemeClr>
                </a:solidFill>
              </a:rPr>
              <a:t>age 55</a:t>
            </a:r>
            <a:r>
              <a:rPr lang="en-US" sz="2400" dirty="0" smtClean="0">
                <a:solidFill>
                  <a:schemeClr val="bg1"/>
                </a:solidFill>
              </a:rPr>
              <a:t>….”. </a:t>
            </a:r>
            <a:r>
              <a:rPr lang="en-US" sz="2400" dirty="0" err="1" smtClean="0">
                <a:solidFill>
                  <a:srgbClr val="FFC000"/>
                </a:solidFill>
              </a:rPr>
              <a:t>Ronnlund</a:t>
            </a:r>
            <a:r>
              <a:rPr lang="en-US" sz="2400" dirty="0" smtClean="0">
                <a:solidFill>
                  <a:srgbClr val="FFC000"/>
                </a:solidFill>
              </a:rPr>
              <a:t>, </a:t>
            </a:r>
          </a:p>
          <a:p>
            <a:pPr>
              <a:buClr>
                <a:srgbClr val="FF0000"/>
              </a:buClr>
            </a:pPr>
            <a:r>
              <a:rPr lang="en-US" sz="2400" dirty="0" smtClean="0">
                <a:solidFill>
                  <a:srgbClr val="FFC000"/>
                </a:solidFill>
              </a:rPr>
              <a:t>     et al 2005</a:t>
            </a:r>
            <a:endParaRPr lang="en-US" sz="2400" dirty="0" smtClean="0">
              <a:solidFill>
                <a:schemeClr val="bg1"/>
              </a:solidFill>
            </a:endParaRPr>
          </a:p>
          <a:p>
            <a:pPr>
              <a:buClr>
                <a:srgbClr val="FF0000"/>
              </a:buClr>
              <a:buFont typeface="Wingdings" pitchFamily="2" charset="2"/>
              <a:buChar char="v"/>
            </a:pPr>
            <a:r>
              <a:rPr lang="en-US" sz="2400" dirty="0" smtClean="0">
                <a:solidFill>
                  <a:schemeClr val="bg1"/>
                </a:solidFill>
              </a:rPr>
              <a:t>“…most abilities tend to peak in early mid life, plateau until the </a:t>
            </a:r>
          </a:p>
          <a:p>
            <a:pPr>
              <a:buClr>
                <a:srgbClr val="FF0000"/>
              </a:buClr>
            </a:pPr>
            <a:r>
              <a:rPr lang="en-US" sz="2400" dirty="0" smtClean="0">
                <a:solidFill>
                  <a:schemeClr val="bg1"/>
                </a:solidFill>
              </a:rPr>
              <a:t>      late fifties or sixties, and then show decline, initially at a slow </a:t>
            </a:r>
          </a:p>
          <a:p>
            <a:pPr>
              <a:buClr>
                <a:srgbClr val="FF0000"/>
              </a:buClr>
            </a:pPr>
            <a:r>
              <a:rPr lang="en-US" sz="2400" dirty="0" smtClean="0">
                <a:solidFill>
                  <a:schemeClr val="bg1"/>
                </a:solidFill>
              </a:rPr>
              <a:t>      pace, but accelerating as the late seventies are reached.” </a:t>
            </a:r>
          </a:p>
          <a:p>
            <a:pPr>
              <a:buClr>
                <a:srgbClr val="FF0000"/>
              </a:buClr>
            </a:pPr>
            <a:r>
              <a:rPr lang="en-US" sz="2400" dirty="0" smtClean="0">
                <a:solidFill>
                  <a:schemeClr val="bg1"/>
                </a:solidFill>
              </a:rPr>
              <a:t>      </a:t>
            </a:r>
            <a:r>
              <a:rPr lang="en-US" sz="2400" dirty="0" err="1" smtClean="0">
                <a:solidFill>
                  <a:srgbClr val="FFC000"/>
                </a:solidFill>
              </a:rPr>
              <a:t>Schaie</a:t>
            </a:r>
            <a:r>
              <a:rPr lang="en-US" sz="2400" dirty="0" smtClean="0">
                <a:solidFill>
                  <a:srgbClr val="FFC000"/>
                </a:solidFill>
              </a:rPr>
              <a:t>, 1989</a:t>
            </a:r>
          </a:p>
          <a:p>
            <a:pPr>
              <a:buClr>
                <a:srgbClr val="FF0000"/>
              </a:buClr>
              <a:buFont typeface="Wingdings" pitchFamily="2" charset="2"/>
              <a:buChar char="v"/>
            </a:pPr>
            <a:r>
              <a:rPr lang="en-US" sz="2400" dirty="0" smtClean="0">
                <a:solidFill>
                  <a:schemeClr val="accent2"/>
                </a:solidFill>
              </a:rPr>
              <a:t>Some aspects of age related cognitive decline begin in healthy </a:t>
            </a:r>
          </a:p>
          <a:p>
            <a:pPr>
              <a:buClr>
                <a:srgbClr val="FF0000"/>
              </a:buClr>
            </a:pPr>
            <a:r>
              <a:rPr lang="en-US" sz="2400" dirty="0" smtClean="0">
                <a:solidFill>
                  <a:schemeClr val="accent2"/>
                </a:solidFill>
              </a:rPr>
              <a:t>    educated adults in their 20s and 30s</a:t>
            </a:r>
          </a:p>
          <a:p>
            <a:pPr>
              <a:lnSpc>
                <a:spcPct val="150000"/>
              </a:lnSpc>
              <a:buClr>
                <a:srgbClr val="FF0000"/>
              </a:buClr>
              <a:buFont typeface="Wingdings" pitchFamily="2" charset="2"/>
              <a:buChar char="v"/>
            </a:pPr>
            <a:endParaRPr lang="en-US" sz="2400" dirty="0" smtClean="0">
              <a:solidFill>
                <a:srgbClr val="FFC000"/>
              </a:solidFill>
            </a:endParaRPr>
          </a:p>
        </p:txBody>
      </p:sp>
      <p:sp>
        <p:nvSpPr>
          <p:cNvPr id="6" name="TextBox 5"/>
          <p:cNvSpPr txBox="1"/>
          <p:nvPr/>
        </p:nvSpPr>
        <p:spPr>
          <a:xfrm>
            <a:off x="838200" y="6260068"/>
            <a:ext cx="7848600" cy="369332"/>
          </a:xfrm>
          <a:prstGeom prst="rect">
            <a:avLst/>
          </a:prstGeom>
          <a:noFill/>
        </p:spPr>
        <p:txBody>
          <a:bodyPr wrap="square" rtlCol="0">
            <a:spAutoFit/>
          </a:bodyPr>
          <a:lstStyle/>
          <a:p>
            <a:r>
              <a:rPr lang="en-US" dirty="0" err="1" smtClean="0">
                <a:solidFill>
                  <a:srgbClr val="92D050"/>
                </a:solidFill>
              </a:rPr>
              <a:t>Salthouse</a:t>
            </a:r>
            <a:r>
              <a:rPr lang="en-US" dirty="0" smtClean="0">
                <a:solidFill>
                  <a:srgbClr val="92D050"/>
                </a:solidFill>
              </a:rPr>
              <a:t> TA. </a:t>
            </a:r>
            <a:r>
              <a:rPr lang="en-US" dirty="0" err="1" smtClean="0">
                <a:solidFill>
                  <a:srgbClr val="92D050"/>
                </a:solidFill>
              </a:rPr>
              <a:t>Neurobiol</a:t>
            </a:r>
            <a:r>
              <a:rPr lang="en-US" dirty="0" smtClean="0">
                <a:solidFill>
                  <a:srgbClr val="92D050"/>
                </a:solidFill>
              </a:rPr>
              <a:t> Aging 2009;30:507-14.</a:t>
            </a:r>
            <a:endParaRPr lang="en-US" dirty="0">
              <a:solidFill>
                <a:srgbClr val="92D05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a:xfrm>
            <a:off x="-19050" y="152400"/>
            <a:ext cx="9144000" cy="1143000"/>
          </a:xfrm>
        </p:spPr>
        <p:txBody>
          <a:bodyPr/>
          <a:lstStyle/>
          <a:p>
            <a:r>
              <a:rPr lang="en-US" sz="3600" b="1" dirty="0" smtClean="0">
                <a:solidFill>
                  <a:srgbClr val="FFFF00"/>
                </a:solidFill>
              </a:rPr>
              <a:t>Cognitive states of the elderly</a:t>
            </a:r>
            <a:endParaRPr lang="en-US" sz="3600" b="1" dirty="0">
              <a:solidFill>
                <a:srgbClr val="FF0000"/>
              </a:solidFill>
            </a:endParaRPr>
          </a:p>
        </p:txBody>
      </p:sp>
      <p:sp>
        <p:nvSpPr>
          <p:cNvPr id="69637" name="Rectangle 5"/>
          <p:cNvSpPr>
            <a:spLocks noGrp="1" noChangeArrowheads="1"/>
          </p:cNvSpPr>
          <p:nvPr>
            <p:ph type="body" sz="half" idx="1"/>
          </p:nvPr>
        </p:nvSpPr>
        <p:spPr>
          <a:xfrm>
            <a:off x="438150" y="1981200"/>
            <a:ext cx="4057650" cy="4114800"/>
          </a:xfrm>
        </p:spPr>
        <p:txBody>
          <a:bodyPr/>
          <a:lstStyle/>
          <a:p>
            <a:pPr>
              <a:lnSpc>
                <a:spcPct val="80000"/>
              </a:lnSpc>
              <a:buFontTx/>
              <a:buNone/>
            </a:pPr>
            <a:r>
              <a:rPr lang="en-US" sz="2400" dirty="0">
                <a:solidFill>
                  <a:srgbClr val="FFC000"/>
                </a:solidFill>
              </a:rPr>
              <a:t>Normal Cognitive Ageing</a:t>
            </a:r>
          </a:p>
          <a:p>
            <a:pPr>
              <a:lnSpc>
                <a:spcPct val="80000"/>
              </a:lnSpc>
              <a:buFontTx/>
              <a:buNone/>
            </a:pPr>
            <a:endParaRPr lang="en-US" sz="2400" dirty="0">
              <a:solidFill>
                <a:schemeClr val="bg1"/>
              </a:solidFill>
            </a:endParaRPr>
          </a:p>
          <a:p>
            <a:pPr>
              <a:lnSpc>
                <a:spcPct val="80000"/>
              </a:lnSpc>
              <a:buFontTx/>
              <a:buNone/>
            </a:pPr>
            <a:endParaRPr lang="en-US" sz="2400" dirty="0">
              <a:solidFill>
                <a:schemeClr val="bg1"/>
              </a:solidFill>
            </a:endParaRPr>
          </a:p>
          <a:p>
            <a:pPr>
              <a:lnSpc>
                <a:spcPct val="80000"/>
              </a:lnSpc>
              <a:buFontTx/>
              <a:buNone/>
            </a:pPr>
            <a:r>
              <a:rPr lang="en-US" sz="1800" dirty="0">
                <a:solidFill>
                  <a:srgbClr val="FF0000"/>
                </a:solidFill>
              </a:rPr>
              <a:t>Supernormal (5%)     Age Consistent</a:t>
            </a:r>
          </a:p>
          <a:p>
            <a:pPr>
              <a:lnSpc>
                <a:spcPct val="80000"/>
              </a:lnSpc>
              <a:buFontTx/>
              <a:buNone/>
            </a:pPr>
            <a:r>
              <a:rPr lang="en-US" sz="1800" dirty="0">
                <a:solidFill>
                  <a:srgbClr val="FF0000"/>
                </a:solidFill>
              </a:rPr>
              <a:t>                                  </a:t>
            </a:r>
            <a:r>
              <a:rPr lang="en-US" sz="1800" dirty="0" smtClean="0">
                <a:solidFill>
                  <a:srgbClr val="FF0000"/>
                </a:solidFill>
              </a:rPr>
              <a:t>   Memory Decline</a:t>
            </a:r>
            <a:endParaRPr lang="en-US" sz="1800" dirty="0">
              <a:solidFill>
                <a:srgbClr val="FF0000"/>
              </a:solidFill>
            </a:endParaRPr>
          </a:p>
          <a:p>
            <a:pPr>
              <a:lnSpc>
                <a:spcPct val="80000"/>
              </a:lnSpc>
              <a:buFontTx/>
              <a:buNone/>
            </a:pPr>
            <a:endParaRPr lang="en-US" sz="1800" dirty="0">
              <a:solidFill>
                <a:schemeClr val="bg1"/>
              </a:solidFill>
            </a:endParaRPr>
          </a:p>
          <a:p>
            <a:pPr>
              <a:lnSpc>
                <a:spcPct val="80000"/>
              </a:lnSpc>
              <a:buFontTx/>
              <a:buNone/>
            </a:pPr>
            <a:r>
              <a:rPr lang="en-US" sz="1800" dirty="0">
                <a:solidFill>
                  <a:schemeClr val="bg1"/>
                </a:solidFill>
              </a:rPr>
              <a:t>No </a:t>
            </a:r>
            <a:r>
              <a:rPr lang="en-US" sz="1800" dirty="0" smtClean="0">
                <a:solidFill>
                  <a:schemeClr val="bg1"/>
                </a:solidFill>
              </a:rPr>
              <a:t>complaints	  Some Impairment</a:t>
            </a:r>
            <a:endParaRPr lang="en-US" sz="1800" dirty="0">
              <a:solidFill>
                <a:schemeClr val="bg1"/>
              </a:solidFill>
            </a:endParaRPr>
          </a:p>
        </p:txBody>
      </p:sp>
      <p:sp>
        <p:nvSpPr>
          <p:cNvPr id="69638" name="Rectangle 6"/>
          <p:cNvSpPr>
            <a:spLocks noGrp="1" noChangeArrowheads="1"/>
          </p:cNvSpPr>
          <p:nvPr>
            <p:ph type="body" sz="half" idx="2"/>
          </p:nvPr>
        </p:nvSpPr>
        <p:spPr>
          <a:xfrm>
            <a:off x="4648200" y="1981200"/>
            <a:ext cx="4229100" cy="4114800"/>
          </a:xfrm>
        </p:spPr>
        <p:txBody>
          <a:bodyPr/>
          <a:lstStyle/>
          <a:p>
            <a:pPr>
              <a:lnSpc>
                <a:spcPct val="80000"/>
              </a:lnSpc>
              <a:buFontTx/>
              <a:buNone/>
            </a:pPr>
            <a:r>
              <a:rPr lang="en-US" sz="2400" dirty="0">
                <a:solidFill>
                  <a:srgbClr val="FFC000"/>
                </a:solidFill>
              </a:rPr>
              <a:t>Abnormal Cognitive Ageing</a:t>
            </a:r>
          </a:p>
          <a:p>
            <a:pPr>
              <a:lnSpc>
                <a:spcPct val="80000"/>
              </a:lnSpc>
              <a:buFontTx/>
              <a:buNone/>
            </a:pPr>
            <a:endParaRPr lang="en-US" sz="2400" dirty="0">
              <a:solidFill>
                <a:schemeClr val="bg1"/>
              </a:solidFill>
            </a:endParaRPr>
          </a:p>
          <a:p>
            <a:pPr>
              <a:lnSpc>
                <a:spcPct val="80000"/>
              </a:lnSpc>
              <a:buFontTx/>
              <a:buNone/>
            </a:pPr>
            <a:endParaRPr lang="en-US" sz="2400" dirty="0">
              <a:solidFill>
                <a:schemeClr val="bg1"/>
              </a:solidFill>
            </a:endParaRPr>
          </a:p>
          <a:p>
            <a:pPr>
              <a:lnSpc>
                <a:spcPct val="80000"/>
              </a:lnSpc>
              <a:buFontTx/>
              <a:buNone/>
            </a:pPr>
            <a:r>
              <a:rPr lang="en-US" sz="1800" dirty="0">
                <a:solidFill>
                  <a:srgbClr val="FF0000"/>
                </a:solidFill>
              </a:rPr>
              <a:t>Mild Cognitive Impairment</a:t>
            </a:r>
          </a:p>
          <a:p>
            <a:pPr>
              <a:lnSpc>
                <a:spcPct val="80000"/>
              </a:lnSpc>
              <a:buFontTx/>
              <a:buNone/>
            </a:pPr>
            <a:endParaRPr lang="en-US" sz="1800" dirty="0">
              <a:solidFill>
                <a:schemeClr val="bg1"/>
              </a:solidFill>
            </a:endParaRPr>
          </a:p>
          <a:p>
            <a:pPr>
              <a:lnSpc>
                <a:spcPct val="80000"/>
              </a:lnSpc>
              <a:buFontTx/>
              <a:buNone/>
            </a:pPr>
            <a:endParaRPr lang="en-US" sz="1800" dirty="0">
              <a:solidFill>
                <a:schemeClr val="bg1"/>
              </a:solidFill>
            </a:endParaRPr>
          </a:p>
          <a:p>
            <a:pPr>
              <a:lnSpc>
                <a:spcPct val="80000"/>
              </a:lnSpc>
              <a:buFontTx/>
              <a:buNone/>
            </a:pPr>
            <a:endParaRPr lang="en-US" sz="1800" dirty="0">
              <a:solidFill>
                <a:schemeClr val="bg1"/>
              </a:solidFill>
            </a:endParaRPr>
          </a:p>
          <a:p>
            <a:pPr>
              <a:lnSpc>
                <a:spcPct val="80000"/>
              </a:lnSpc>
              <a:buFontTx/>
              <a:buNone/>
            </a:pPr>
            <a:r>
              <a:rPr lang="en-US" sz="1800" dirty="0">
                <a:solidFill>
                  <a:schemeClr val="bg1"/>
                </a:solidFill>
              </a:rPr>
              <a:t>No change                  Deterioration</a:t>
            </a:r>
          </a:p>
          <a:p>
            <a:pPr>
              <a:lnSpc>
                <a:spcPct val="80000"/>
              </a:lnSpc>
              <a:buFontTx/>
              <a:buNone/>
            </a:pPr>
            <a:r>
              <a:rPr lang="en-US" sz="1800" dirty="0">
                <a:solidFill>
                  <a:schemeClr val="bg1"/>
                </a:solidFill>
              </a:rPr>
              <a:t>with time                     with time</a:t>
            </a:r>
          </a:p>
          <a:p>
            <a:pPr>
              <a:lnSpc>
                <a:spcPct val="80000"/>
              </a:lnSpc>
              <a:buFontTx/>
              <a:buNone/>
            </a:pPr>
            <a:endParaRPr lang="en-US" sz="1800" dirty="0">
              <a:solidFill>
                <a:schemeClr val="bg1"/>
              </a:solidFill>
            </a:endParaRPr>
          </a:p>
          <a:p>
            <a:pPr>
              <a:lnSpc>
                <a:spcPct val="80000"/>
              </a:lnSpc>
              <a:buFontTx/>
              <a:buNone/>
            </a:pPr>
            <a:endParaRPr lang="en-US" sz="1800" dirty="0">
              <a:solidFill>
                <a:schemeClr val="bg1"/>
              </a:solidFill>
            </a:endParaRPr>
          </a:p>
          <a:p>
            <a:pPr>
              <a:lnSpc>
                <a:spcPct val="80000"/>
              </a:lnSpc>
              <a:buFontTx/>
              <a:buNone/>
            </a:pPr>
            <a:r>
              <a:rPr lang="en-US" sz="1800" dirty="0">
                <a:solidFill>
                  <a:schemeClr val="bg1"/>
                </a:solidFill>
              </a:rPr>
              <a:t>Stable Mild                  Dementia</a:t>
            </a:r>
          </a:p>
          <a:p>
            <a:pPr>
              <a:lnSpc>
                <a:spcPct val="80000"/>
              </a:lnSpc>
              <a:buFontTx/>
              <a:buNone/>
            </a:pPr>
            <a:r>
              <a:rPr lang="en-US" sz="1800" dirty="0">
                <a:solidFill>
                  <a:schemeClr val="bg1"/>
                </a:solidFill>
              </a:rPr>
              <a:t>Impairment</a:t>
            </a:r>
          </a:p>
        </p:txBody>
      </p:sp>
      <p:sp>
        <p:nvSpPr>
          <p:cNvPr id="69640" name="Line 8"/>
          <p:cNvSpPr>
            <a:spLocks noChangeShapeType="1"/>
          </p:cNvSpPr>
          <p:nvPr/>
        </p:nvSpPr>
        <p:spPr bwMode="auto">
          <a:xfrm flipH="1">
            <a:off x="1200150" y="2381250"/>
            <a:ext cx="1047750" cy="704850"/>
          </a:xfrm>
          <a:prstGeom prst="line">
            <a:avLst/>
          </a:prstGeom>
          <a:noFill/>
          <a:ln w="38100">
            <a:solidFill>
              <a:schemeClr val="bg1"/>
            </a:solidFill>
            <a:round/>
            <a:headEnd/>
            <a:tailEnd type="stealth" w="lg" len="lg"/>
          </a:ln>
          <a:effectLst/>
        </p:spPr>
        <p:txBody>
          <a:bodyPr/>
          <a:lstStyle/>
          <a:p>
            <a:endParaRPr lang="en-US"/>
          </a:p>
        </p:txBody>
      </p:sp>
      <p:sp>
        <p:nvSpPr>
          <p:cNvPr id="69641" name="Line 9"/>
          <p:cNvSpPr>
            <a:spLocks noChangeShapeType="1"/>
          </p:cNvSpPr>
          <p:nvPr/>
        </p:nvSpPr>
        <p:spPr bwMode="auto">
          <a:xfrm>
            <a:off x="2247900" y="2362200"/>
            <a:ext cx="685800" cy="742950"/>
          </a:xfrm>
          <a:prstGeom prst="line">
            <a:avLst/>
          </a:prstGeom>
          <a:noFill/>
          <a:ln w="38100">
            <a:solidFill>
              <a:schemeClr val="bg1"/>
            </a:solidFill>
            <a:round/>
            <a:headEnd/>
            <a:tailEnd type="stealth" w="lg" len="lg"/>
          </a:ln>
          <a:effectLst/>
        </p:spPr>
        <p:txBody>
          <a:bodyPr/>
          <a:lstStyle/>
          <a:p>
            <a:endParaRPr lang="en-US"/>
          </a:p>
        </p:txBody>
      </p:sp>
      <p:sp>
        <p:nvSpPr>
          <p:cNvPr id="69642" name="Line 10"/>
          <p:cNvSpPr>
            <a:spLocks noChangeShapeType="1"/>
          </p:cNvSpPr>
          <p:nvPr/>
        </p:nvSpPr>
        <p:spPr bwMode="auto">
          <a:xfrm>
            <a:off x="5124450" y="3467100"/>
            <a:ext cx="0" cy="571500"/>
          </a:xfrm>
          <a:prstGeom prst="line">
            <a:avLst/>
          </a:prstGeom>
          <a:noFill/>
          <a:ln w="38100">
            <a:solidFill>
              <a:schemeClr val="bg1"/>
            </a:solidFill>
            <a:round/>
            <a:headEnd/>
            <a:tailEnd type="stealth" w="lg" len="lg"/>
          </a:ln>
          <a:effectLst/>
        </p:spPr>
        <p:txBody>
          <a:bodyPr/>
          <a:lstStyle/>
          <a:p>
            <a:endParaRPr lang="en-US"/>
          </a:p>
        </p:txBody>
      </p:sp>
      <p:sp>
        <p:nvSpPr>
          <p:cNvPr id="69643" name="Line 11"/>
          <p:cNvSpPr>
            <a:spLocks noChangeShapeType="1"/>
          </p:cNvSpPr>
          <p:nvPr/>
        </p:nvSpPr>
        <p:spPr bwMode="auto">
          <a:xfrm>
            <a:off x="5105400" y="3448050"/>
            <a:ext cx="2209800" cy="685800"/>
          </a:xfrm>
          <a:prstGeom prst="line">
            <a:avLst/>
          </a:prstGeom>
          <a:noFill/>
          <a:ln w="38100">
            <a:solidFill>
              <a:schemeClr val="bg1"/>
            </a:solidFill>
            <a:round/>
            <a:headEnd/>
            <a:tailEnd type="stealth" w="lg" len="lg"/>
          </a:ln>
          <a:effectLst/>
        </p:spPr>
        <p:txBody>
          <a:bodyPr/>
          <a:lstStyle/>
          <a:p>
            <a:endParaRPr lang="en-US"/>
          </a:p>
        </p:txBody>
      </p:sp>
      <p:sp>
        <p:nvSpPr>
          <p:cNvPr id="69644" name="Line 12"/>
          <p:cNvSpPr>
            <a:spLocks noChangeShapeType="1"/>
          </p:cNvSpPr>
          <p:nvPr/>
        </p:nvSpPr>
        <p:spPr bwMode="auto">
          <a:xfrm>
            <a:off x="5143500" y="4724400"/>
            <a:ext cx="0" cy="571500"/>
          </a:xfrm>
          <a:prstGeom prst="line">
            <a:avLst/>
          </a:prstGeom>
          <a:noFill/>
          <a:ln w="38100">
            <a:solidFill>
              <a:schemeClr val="bg1"/>
            </a:solidFill>
            <a:round/>
            <a:headEnd/>
            <a:tailEnd type="stealth" w="lg" len="lg"/>
          </a:ln>
          <a:effectLst/>
        </p:spPr>
        <p:txBody>
          <a:bodyPr/>
          <a:lstStyle/>
          <a:p>
            <a:endParaRPr lang="en-US"/>
          </a:p>
        </p:txBody>
      </p:sp>
      <p:sp>
        <p:nvSpPr>
          <p:cNvPr id="69645" name="Text Box 13"/>
          <p:cNvSpPr txBox="1">
            <a:spLocks noChangeArrowheads="1"/>
          </p:cNvSpPr>
          <p:nvPr/>
        </p:nvSpPr>
        <p:spPr bwMode="auto">
          <a:xfrm>
            <a:off x="838200" y="6303963"/>
            <a:ext cx="6248400" cy="336550"/>
          </a:xfrm>
          <a:prstGeom prst="rect">
            <a:avLst/>
          </a:prstGeom>
          <a:noFill/>
          <a:ln w="9525">
            <a:noFill/>
            <a:miter lim="800000"/>
            <a:headEnd/>
            <a:tailEnd/>
          </a:ln>
          <a:effectLst/>
        </p:spPr>
        <p:txBody>
          <a:bodyPr wrap="none">
            <a:spAutoFit/>
          </a:bodyPr>
          <a:lstStyle/>
          <a:p>
            <a:r>
              <a:rPr lang="en-US" sz="1600" dirty="0" err="1" smtClean="0">
                <a:solidFill>
                  <a:srgbClr val="00FF00"/>
                </a:solidFill>
                <a:latin typeface="Comic Sans MS" pitchFamily="66" charset="0"/>
              </a:rPr>
              <a:t>Chertkow</a:t>
            </a:r>
            <a:r>
              <a:rPr lang="en-US" sz="1600" dirty="0" smtClean="0">
                <a:solidFill>
                  <a:srgbClr val="00FF00"/>
                </a:solidFill>
                <a:latin typeface="Comic Sans MS" pitchFamily="66" charset="0"/>
              </a:rPr>
              <a:t> </a:t>
            </a:r>
            <a:r>
              <a:rPr lang="en-US" sz="1600" dirty="0">
                <a:solidFill>
                  <a:srgbClr val="00FF00"/>
                </a:solidFill>
                <a:latin typeface="Comic Sans MS" pitchFamily="66" charset="0"/>
              </a:rPr>
              <a:t>H et al., Can J </a:t>
            </a:r>
            <a:r>
              <a:rPr lang="en-US" sz="1600" dirty="0" err="1">
                <a:solidFill>
                  <a:srgbClr val="00FF00"/>
                </a:solidFill>
                <a:latin typeface="Comic Sans MS" pitchFamily="66" charset="0"/>
              </a:rPr>
              <a:t>Neurol</a:t>
            </a:r>
            <a:r>
              <a:rPr lang="en-US" sz="1600" dirty="0">
                <a:solidFill>
                  <a:srgbClr val="00FF00"/>
                </a:solidFill>
                <a:latin typeface="Comic Sans MS" pitchFamily="66" charset="0"/>
              </a:rPr>
              <a:t> </a:t>
            </a:r>
            <a:r>
              <a:rPr lang="en-US" sz="1600" dirty="0" err="1">
                <a:solidFill>
                  <a:srgbClr val="00FF00"/>
                </a:solidFill>
                <a:latin typeface="Comic Sans MS" pitchFamily="66" charset="0"/>
              </a:rPr>
              <a:t>Sci</a:t>
            </a:r>
            <a:r>
              <a:rPr lang="en-US" sz="1600" dirty="0">
                <a:solidFill>
                  <a:srgbClr val="00FF00"/>
                </a:solidFill>
                <a:latin typeface="Comic Sans MS" pitchFamily="66" charset="0"/>
              </a:rPr>
              <a:t> 2001;28</a:t>
            </a:r>
            <a:r>
              <a:rPr lang="en-US" sz="1600" dirty="0">
                <a:solidFill>
                  <a:srgbClr val="00FF00"/>
                </a:solidFill>
                <a:latin typeface="Comic Sans MS" pitchFamily="66" charset="0"/>
                <a:sym typeface="Wingdings" pitchFamily="2" charset="2"/>
              </a:rPr>
              <a:t>(</a:t>
            </a:r>
            <a:r>
              <a:rPr lang="en-US" sz="1600" dirty="0" err="1">
                <a:solidFill>
                  <a:srgbClr val="00FF00"/>
                </a:solidFill>
                <a:latin typeface="Comic Sans MS" pitchFamily="66" charset="0"/>
                <a:sym typeface="Wingdings" pitchFamily="2" charset="2"/>
              </a:rPr>
              <a:t>Suppl</a:t>
            </a:r>
            <a:r>
              <a:rPr lang="en-US" sz="1600" dirty="0">
                <a:solidFill>
                  <a:srgbClr val="00FF00"/>
                </a:solidFill>
                <a:latin typeface="Comic Sans MS" pitchFamily="66" charset="0"/>
                <a:sym typeface="Wingdings" pitchFamily="2" charset="2"/>
              </a:rPr>
              <a:t> 1):S28-S41.</a:t>
            </a:r>
            <a:endParaRPr lang="en-US" sz="1600" dirty="0">
              <a:solidFill>
                <a:srgbClr val="00FF00"/>
              </a:solidFill>
              <a:latin typeface="Comic Sans MS" pitchFamily="66" charset="0"/>
            </a:endParaRPr>
          </a:p>
        </p:txBody>
      </p:sp>
      <p:sp>
        <p:nvSpPr>
          <p:cNvPr id="69646" name="Line 14"/>
          <p:cNvSpPr>
            <a:spLocks noChangeShapeType="1"/>
          </p:cNvSpPr>
          <p:nvPr/>
        </p:nvSpPr>
        <p:spPr bwMode="auto">
          <a:xfrm>
            <a:off x="7251700" y="4724400"/>
            <a:ext cx="0" cy="571500"/>
          </a:xfrm>
          <a:prstGeom prst="line">
            <a:avLst/>
          </a:prstGeom>
          <a:noFill/>
          <a:ln w="38100">
            <a:solidFill>
              <a:schemeClr val="bg1"/>
            </a:solidFill>
            <a:round/>
            <a:headEnd/>
            <a:tailEnd type="stealth" w="lg" len="lg"/>
          </a:ln>
          <a:effectLst/>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 y="304800"/>
            <a:ext cx="8839200" cy="762000"/>
          </a:xfrm>
        </p:spPr>
        <p:txBody>
          <a:bodyPr/>
          <a:lstStyle/>
          <a:p>
            <a:r>
              <a:rPr lang="en-US" sz="4000" b="1" dirty="0" smtClean="0">
                <a:solidFill>
                  <a:srgbClr val="FFFF00"/>
                </a:solidFill>
              </a:rPr>
              <a:t>Successful mental health aging</a:t>
            </a:r>
            <a:endParaRPr lang="en-US" sz="4000" b="1" dirty="0">
              <a:solidFill>
                <a:srgbClr val="FFFF00"/>
              </a:solidFill>
            </a:endParaRPr>
          </a:p>
        </p:txBody>
      </p:sp>
      <p:sp>
        <p:nvSpPr>
          <p:cNvPr id="10243" name="Rectangle 3"/>
          <p:cNvSpPr>
            <a:spLocks noGrp="1" noChangeArrowheads="1"/>
          </p:cNvSpPr>
          <p:nvPr>
            <p:ph type="body" idx="1"/>
          </p:nvPr>
        </p:nvSpPr>
        <p:spPr>
          <a:xfrm>
            <a:off x="685800" y="1828800"/>
            <a:ext cx="7772400" cy="3962400"/>
          </a:xfrm>
        </p:spPr>
        <p:txBody>
          <a:bodyPr>
            <a:normAutofit/>
          </a:bodyPr>
          <a:lstStyle/>
          <a:p>
            <a:pPr>
              <a:lnSpc>
                <a:spcPts val="3500"/>
              </a:lnSpc>
              <a:buClr>
                <a:srgbClr val="FF0000"/>
              </a:buClr>
              <a:buFont typeface="Wingdings" pitchFamily="2" charset="2"/>
              <a:buChar char="v"/>
            </a:pPr>
            <a:r>
              <a:rPr lang="en-US" sz="2400" dirty="0" smtClean="0">
                <a:solidFill>
                  <a:schemeClr val="bg1"/>
                </a:solidFill>
              </a:rPr>
              <a:t>n=601 </a:t>
            </a:r>
          </a:p>
          <a:p>
            <a:pPr>
              <a:spcBef>
                <a:spcPts val="0"/>
              </a:spcBef>
              <a:buClr>
                <a:srgbClr val="FF0000"/>
              </a:buClr>
              <a:buFont typeface="Wingdings" pitchFamily="2" charset="2"/>
              <a:buChar char="v"/>
            </a:pPr>
            <a:r>
              <a:rPr lang="en-US" sz="2400" dirty="0" smtClean="0">
                <a:solidFill>
                  <a:schemeClr val="bg1"/>
                </a:solidFill>
              </a:rPr>
              <a:t>Reaching </a:t>
            </a:r>
            <a:r>
              <a:rPr lang="en-US" sz="2400" dirty="0">
                <a:solidFill>
                  <a:schemeClr val="bg1"/>
                </a:solidFill>
              </a:rPr>
              <a:t>age 80 years with MMSE score </a:t>
            </a:r>
            <a:r>
              <a:rPr lang="en-US" sz="2400" dirty="0">
                <a:solidFill>
                  <a:schemeClr val="bg1"/>
                </a:solidFill>
                <a:cs typeface="Times New Roman" pitchFamily="18" charset="0"/>
              </a:rPr>
              <a:t>≥ 24 and </a:t>
            </a:r>
            <a:r>
              <a:rPr lang="en-US" sz="2400" dirty="0" smtClean="0">
                <a:solidFill>
                  <a:schemeClr val="bg1"/>
                </a:solidFill>
                <a:cs typeface="Times New Roman" pitchFamily="18" charset="0"/>
              </a:rPr>
              <a:t>GDS-15 </a:t>
            </a:r>
            <a:r>
              <a:rPr lang="en-US" sz="2400" dirty="0">
                <a:solidFill>
                  <a:schemeClr val="bg1"/>
                </a:solidFill>
                <a:cs typeface="Times New Roman" pitchFamily="18" charset="0"/>
              </a:rPr>
              <a:t>score ≤ </a:t>
            </a:r>
            <a:r>
              <a:rPr lang="en-US" sz="2400" dirty="0" smtClean="0">
                <a:solidFill>
                  <a:schemeClr val="bg1"/>
                </a:solidFill>
                <a:cs typeface="Times New Roman" pitchFamily="18" charset="0"/>
              </a:rPr>
              <a:t>5</a:t>
            </a:r>
          </a:p>
          <a:p>
            <a:pPr>
              <a:lnSpc>
                <a:spcPts val="3500"/>
              </a:lnSpc>
              <a:buClr>
                <a:srgbClr val="FF0000"/>
              </a:buClr>
              <a:buFont typeface="Wingdings" pitchFamily="2" charset="2"/>
              <a:buChar char="v"/>
            </a:pPr>
            <a:r>
              <a:rPr lang="en-US" sz="2400" dirty="0" smtClean="0">
                <a:solidFill>
                  <a:schemeClr val="bg1"/>
                </a:solidFill>
                <a:cs typeface="Times New Roman" pitchFamily="18" charset="0"/>
              </a:rPr>
              <a:t>3 out of 4 underwent successful mental health ageing</a:t>
            </a:r>
            <a:endParaRPr lang="en-US" sz="2400" dirty="0">
              <a:solidFill>
                <a:schemeClr val="bg1"/>
              </a:solidFill>
              <a:cs typeface="Times New Roman" pitchFamily="18" charset="0"/>
            </a:endParaRPr>
          </a:p>
          <a:p>
            <a:pPr>
              <a:spcBef>
                <a:spcPts val="0"/>
              </a:spcBef>
              <a:buClr>
                <a:srgbClr val="FF0000"/>
              </a:buClr>
              <a:buFont typeface="Wingdings" pitchFamily="2" charset="2"/>
              <a:buChar char="v"/>
            </a:pPr>
            <a:r>
              <a:rPr lang="en-US" sz="2400" dirty="0">
                <a:solidFill>
                  <a:schemeClr val="bg1"/>
                </a:solidFill>
                <a:cs typeface="Times New Roman" pitchFamily="18" charset="0"/>
              </a:rPr>
              <a:t>Lifestyle modification (</a:t>
            </a:r>
            <a:r>
              <a:rPr lang="en-US" sz="2400" dirty="0" smtClean="0">
                <a:solidFill>
                  <a:schemeClr val="bg1"/>
                </a:solidFill>
                <a:cs typeface="Times New Roman" pitchFamily="18" charset="0"/>
              </a:rPr>
              <a:t>increasing </a:t>
            </a:r>
            <a:r>
              <a:rPr lang="en-US" sz="2400" dirty="0">
                <a:solidFill>
                  <a:schemeClr val="bg1"/>
                </a:solidFill>
                <a:cs typeface="Times New Roman" pitchFamily="18" charset="0"/>
              </a:rPr>
              <a:t>physical activity and </a:t>
            </a:r>
            <a:r>
              <a:rPr lang="en-US" sz="2400" dirty="0" smtClean="0">
                <a:solidFill>
                  <a:schemeClr val="bg1"/>
                </a:solidFill>
                <a:cs typeface="Times New Roman" pitchFamily="18" charset="0"/>
              </a:rPr>
              <a:t>reducing </a:t>
            </a:r>
            <a:r>
              <a:rPr lang="en-US" sz="2400" dirty="0">
                <a:solidFill>
                  <a:schemeClr val="bg1"/>
                </a:solidFill>
                <a:cs typeface="Times New Roman" pitchFamily="18" charset="0"/>
              </a:rPr>
              <a:t>saturated fat in diet) and education are the factors associated with successful mental health </a:t>
            </a:r>
            <a:r>
              <a:rPr lang="en-US" sz="2400" dirty="0" smtClean="0">
                <a:solidFill>
                  <a:schemeClr val="bg1"/>
                </a:solidFill>
                <a:cs typeface="Times New Roman" pitchFamily="18" charset="0"/>
              </a:rPr>
              <a:t>aging</a:t>
            </a:r>
            <a:endParaRPr lang="en-US" sz="2400" dirty="0">
              <a:solidFill>
                <a:schemeClr val="bg1"/>
              </a:solidFill>
              <a:cs typeface="Times New Roman" pitchFamily="18" charset="0"/>
            </a:endParaRPr>
          </a:p>
        </p:txBody>
      </p:sp>
      <p:sp>
        <p:nvSpPr>
          <p:cNvPr id="10244" name="Text Box 4"/>
          <p:cNvSpPr txBox="1">
            <a:spLocks noChangeArrowheads="1"/>
          </p:cNvSpPr>
          <p:nvPr/>
        </p:nvSpPr>
        <p:spPr bwMode="auto">
          <a:xfrm>
            <a:off x="914400" y="5867400"/>
            <a:ext cx="8001000" cy="641350"/>
          </a:xfrm>
          <a:prstGeom prst="rect">
            <a:avLst/>
          </a:prstGeom>
          <a:noFill/>
          <a:ln w="9525">
            <a:noFill/>
            <a:miter lim="800000"/>
            <a:headEnd/>
            <a:tailEnd/>
          </a:ln>
          <a:effectLst/>
        </p:spPr>
        <p:txBody>
          <a:bodyPr>
            <a:spAutoFit/>
          </a:bodyPr>
          <a:lstStyle/>
          <a:p>
            <a:pPr eaLnBrk="1" hangingPunct="1">
              <a:spcBef>
                <a:spcPct val="50000"/>
              </a:spcBef>
            </a:pPr>
            <a:r>
              <a:rPr lang="en-US" dirty="0">
                <a:solidFill>
                  <a:srgbClr val="00CC00"/>
                </a:solidFill>
                <a:latin typeface="Times New Roman" pitchFamily="18" charset="0"/>
              </a:rPr>
              <a:t>Almeida OP, </a:t>
            </a:r>
            <a:r>
              <a:rPr lang="en-US" dirty="0" err="1">
                <a:solidFill>
                  <a:srgbClr val="00CC00"/>
                </a:solidFill>
                <a:latin typeface="Times New Roman" pitchFamily="18" charset="0"/>
              </a:rPr>
              <a:t>Noramp</a:t>
            </a:r>
            <a:r>
              <a:rPr lang="en-US" dirty="0">
                <a:solidFill>
                  <a:srgbClr val="00CC00"/>
                </a:solidFill>
                <a:latin typeface="Times New Roman" pitchFamily="18" charset="0"/>
              </a:rPr>
              <a:t> P, </a:t>
            </a:r>
            <a:r>
              <a:rPr lang="en-US" dirty="0" err="1">
                <a:solidFill>
                  <a:srgbClr val="00CC00"/>
                </a:solidFill>
                <a:latin typeface="Times New Roman" pitchFamily="18" charset="0"/>
              </a:rPr>
              <a:t>Haankey</a:t>
            </a:r>
            <a:r>
              <a:rPr lang="en-US" dirty="0">
                <a:solidFill>
                  <a:srgbClr val="00CC00"/>
                </a:solidFill>
                <a:latin typeface="Times New Roman" pitchFamily="18" charset="0"/>
              </a:rPr>
              <a:t> G, </a:t>
            </a:r>
            <a:r>
              <a:rPr lang="en-US" dirty="0" err="1">
                <a:solidFill>
                  <a:srgbClr val="00CC00"/>
                </a:solidFill>
                <a:latin typeface="Times New Roman" pitchFamily="18" charset="0"/>
              </a:rPr>
              <a:t>Jamazik</a:t>
            </a:r>
            <a:r>
              <a:rPr lang="en-US" dirty="0">
                <a:solidFill>
                  <a:srgbClr val="00CC00"/>
                </a:solidFill>
                <a:latin typeface="Times New Roman" pitchFamily="18" charset="0"/>
              </a:rPr>
              <a:t> K, Flicker I. Am J </a:t>
            </a:r>
            <a:r>
              <a:rPr lang="en-US" dirty="0" err="1">
                <a:solidFill>
                  <a:srgbClr val="00CC00"/>
                </a:solidFill>
                <a:latin typeface="Times New Roman" pitchFamily="18" charset="0"/>
              </a:rPr>
              <a:t>Geriatr</a:t>
            </a:r>
            <a:r>
              <a:rPr lang="en-US" dirty="0">
                <a:solidFill>
                  <a:srgbClr val="00CC00"/>
                </a:solidFill>
                <a:latin typeface="Times New Roman" pitchFamily="18" charset="0"/>
              </a:rPr>
              <a:t> Psychiatry. 2006;14(1):27-35.</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487362"/>
          </a:xfrm>
        </p:spPr>
        <p:txBody>
          <a:bodyPr>
            <a:noAutofit/>
          </a:bodyPr>
          <a:lstStyle/>
          <a:p>
            <a:r>
              <a:rPr lang="en-US" sz="3400" b="1" dirty="0" smtClean="0">
                <a:solidFill>
                  <a:srgbClr val="FFFF00"/>
                </a:solidFill>
              </a:rPr>
              <a:t>Some individuals with successful mental ageing</a:t>
            </a:r>
            <a:endParaRPr lang="en-US" sz="3400" b="1" dirty="0">
              <a:solidFill>
                <a:srgbClr val="FFFF00"/>
              </a:solidFill>
            </a:endParaRPr>
          </a:p>
        </p:txBody>
      </p:sp>
      <p:pic>
        <p:nvPicPr>
          <p:cNvPr id="1026" name="Picture 2" descr="C:\Users\Rashi\Desktop\tandon.jpg"/>
          <p:cNvPicPr>
            <a:picLocks noChangeAspect="1" noChangeArrowheads="1"/>
          </p:cNvPicPr>
          <p:nvPr/>
        </p:nvPicPr>
        <p:blipFill>
          <a:blip r:embed="rId3"/>
          <a:srcRect/>
          <a:stretch>
            <a:fillRect/>
          </a:stretch>
        </p:blipFill>
        <p:spPr bwMode="auto">
          <a:xfrm>
            <a:off x="6324600" y="914400"/>
            <a:ext cx="2209800" cy="2390775"/>
          </a:xfrm>
          <a:prstGeom prst="rect">
            <a:avLst/>
          </a:prstGeom>
          <a:noFill/>
        </p:spPr>
      </p:pic>
      <p:pic>
        <p:nvPicPr>
          <p:cNvPr id="1027" name="Picture 3" descr="C:\Users\Rashi\Desktop\Nitya-Anand.jpg"/>
          <p:cNvPicPr>
            <a:picLocks noChangeAspect="1" noChangeArrowheads="1"/>
          </p:cNvPicPr>
          <p:nvPr/>
        </p:nvPicPr>
        <p:blipFill>
          <a:blip r:embed="rId4"/>
          <a:srcRect/>
          <a:stretch>
            <a:fillRect/>
          </a:stretch>
        </p:blipFill>
        <p:spPr bwMode="auto">
          <a:xfrm>
            <a:off x="457200" y="942975"/>
            <a:ext cx="2209800" cy="2362200"/>
          </a:xfrm>
          <a:prstGeom prst="rect">
            <a:avLst/>
          </a:prstGeom>
          <a:noFill/>
        </p:spPr>
      </p:pic>
      <p:pic>
        <p:nvPicPr>
          <p:cNvPr id="1028" name="Picture 4" descr="C:\Users\Rashi\Desktop\Medical Ethics, 27th Dec 2014\3b.jpg"/>
          <p:cNvPicPr>
            <a:picLocks noChangeAspect="1" noChangeArrowheads="1"/>
          </p:cNvPicPr>
          <p:nvPr/>
        </p:nvPicPr>
        <p:blipFill>
          <a:blip r:embed="rId5"/>
          <a:srcRect/>
          <a:stretch>
            <a:fillRect/>
          </a:stretch>
        </p:blipFill>
        <p:spPr bwMode="auto">
          <a:xfrm>
            <a:off x="3429000" y="930275"/>
            <a:ext cx="2209800" cy="2374900"/>
          </a:xfrm>
          <a:prstGeom prst="rect">
            <a:avLst/>
          </a:prstGeom>
          <a:noFill/>
        </p:spPr>
      </p:pic>
      <p:pic>
        <p:nvPicPr>
          <p:cNvPr id="3" name="Picture 2"/>
          <p:cNvPicPr>
            <a:picLocks noChangeAspect="1" noChangeArrowheads="1"/>
          </p:cNvPicPr>
          <p:nvPr/>
        </p:nvPicPr>
        <p:blipFill>
          <a:blip r:embed="rId6" cstate="print"/>
          <a:srcRect/>
          <a:stretch>
            <a:fillRect/>
          </a:stretch>
        </p:blipFill>
        <p:spPr bwMode="auto">
          <a:xfrm>
            <a:off x="457200" y="3886200"/>
            <a:ext cx="2209800" cy="2438400"/>
          </a:xfrm>
          <a:prstGeom prst="rect">
            <a:avLst/>
          </a:prstGeom>
          <a:noFill/>
          <a:ln w="9525">
            <a:noFill/>
            <a:miter lim="800000"/>
            <a:headEnd/>
            <a:tailEnd/>
          </a:ln>
          <a:effectLst/>
        </p:spPr>
      </p:pic>
      <p:pic>
        <p:nvPicPr>
          <p:cNvPr id="4" name="Picture 3" descr="D:\NEURCON 16-17th Mar, 2013\Biodata &amp; Photographs of Chief Guests\GA_PHOTO.jpg"/>
          <p:cNvPicPr>
            <a:picLocks noChangeAspect="1" noChangeArrowheads="1"/>
          </p:cNvPicPr>
          <p:nvPr/>
        </p:nvPicPr>
        <p:blipFill>
          <a:blip r:embed="rId7"/>
          <a:srcRect t="9262"/>
          <a:stretch>
            <a:fillRect/>
          </a:stretch>
        </p:blipFill>
        <p:spPr bwMode="auto">
          <a:xfrm>
            <a:off x="3352800" y="3886200"/>
            <a:ext cx="2286000" cy="2438400"/>
          </a:xfrm>
          <a:prstGeom prst="rect">
            <a:avLst/>
          </a:prstGeom>
          <a:noFill/>
        </p:spPr>
      </p:pic>
      <p:pic>
        <p:nvPicPr>
          <p:cNvPr id="17" name="Picture 2"/>
          <p:cNvPicPr>
            <a:picLocks noChangeAspect="1" noChangeArrowheads="1"/>
          </p:cNvPicPr>
          <p:nvPr/>
        </p:nvPicPr>
        <p:blipFill>
          <a:blip r:embed="rId8"/>
          <a:srcRect t="3717" r="3281" b="5664"/>
          <a:stretch>
            <a:fillRect/>
          </a:stretch>
        </p:blipFill>
        <p:spPr bwMode="auto">
          <a:xfrm>
            <a:off x="6288087" y="3886200"/>
            <a:ext cx="2246313"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487362"/>
          </a:xfrm>
        </p:spPr>
        <p:txBody>
          <a:bodyPr>
            <a:noAutofit/>
          </a:bodyPr>
          <a:lstStyle/>
          <a:p>
            <a:r>
              <a:rPr lang="en-US" sz="3400" b="1" dirty="0" smtClean="0">
                <a:solidFill>
                  <a:srgbClr val="FFFF00"/>
                </a:solidFill>
              </a:rPr>
              <a:t>Some individuals with successful mental ageing</a:t>
            </a:r>
            <a:endParaRPr lang="en-US" sz="3400" b="1" dirty="0">
              <a:solidFill>
                <a:srgbClr val="FFFF00"/>
              </a:solidFill>
            </a:endParaRPr>
          </a:p>
        </p:txBody>
      </p:sp>
      <p:pic>
        <p:nvPicPr>
          <p:cNvPr id="1026" name="Picture 2" descr="C:\Users\Rashi\Desktop\tandon.jpg"/>
          <p:cNvPicPr>
            <a:picLocks noChangeAspect="1" noChangeArrowheads="1"/>
          </p:cNvPicPr>
          <p:nvPr/>
        </p:nvPicPr>
        <p:blipFill>
          <a:blip r:embed="rId3"/>
          <a:srcRect/>
          <a:stretch>
            <a:fillRect/>
          </a:stretch>
        </p:blipFill>
        <p:spPr bwMode="auto">
          <a:xfrm>
            <a:off x="6324600" y="914400"/>
            <a:ext cx="2209800" cy="2390775"/>
          </a:xfrm>
          <a:prstGeom prst="rect">
            <a:avLst/>
          </a:prstGeom>
          <a:noFill/>
        </p:spPr>
      </p:pic>
      <p:pic>
        <p:nvPicPr>
          <p:cNvPr id="1027" name="Picture 3" descr="C:\Users\Rashi\Desktop\Nitya-Anand.jpg"/>
          <p:cNvPicPr>
            <a:picLocks noChangeAspect="1" noChangeArrowheads="1"/>
          </p:cNvPicPr>
          <p:nvPr/>
        </p:nvPicPr>
        <p:blipFill>
          <a:blip r:embed="rId4"/>
          <a:srcRect/>
          <a:stretch>
            <a:fillRect/>
          </a:stretch>
        </p:blipFill>
        <p:spPr bwMode="auto">
          <a:xfrm>
            <a:off x="457200" y="942975"/>
            <a:ext cx="2209800" cy="2362200"/>
          </a:xfrm>
          <a:prstGeom prst="rect">
            <a:avLst/>
          </a:prstGeom>
          <a:noFill/>
        </p:spPr>
      </p:pic>
      <p:pic>
        <p:nvPicPr>
          <p:cNvPr id="1028" name="Picture 4" descr="C:\Users\Rashi\Desktop\Medical Ethics, 27th Dec 2014\3b.jpg"/>
          <p:cNvPicPr>
            <a:picLocks noChangeAspect="1" noChangeArrowheads="1"/>
          </p:cNvPicPr>
          <p:nvPr/>
        </p:nvPicPr>
        <p:blipFill>
          <a:blip r:embed="rId5"/>
          <a:srcRect/>
          <a:stretch>
            <a:fillRect/>
          </a:stretch>
        </p:blipFill>
        <p:spPr bwMode="auto">
          <a:xfrm>
            <a:off x="3429000" y="930275"/>
            <a:ext cx="2209800" cy="2374900"/>
          </a:xfrm>
          <a:prstGeom prst="rect">
            <a:avLst/>
          </a:prstGeom>
          <a:noFill/>
        </p:spPr>
      </p:pic>
      <p:pic>
        <p:nvPicPr>
          <p:cNvPr id="3" name="Picture 2"/>
          <p:cNvPicPr>
            <a:picLocks noChangeAspect="1" noChangeArrowheads="1"/>
          </p:cNvPicPr>
          <p:nvPr/>
        </p:nvPicPr>
        <p:blipFill>
          <a:blip r:embed="rId6" cstate="print"/>
          <a:srcRect/>
          <a:stretch>
            <a:fillRect/>
          </a:stretch>
        </p:blipFill>
        <p:spPr bwMode="auto">
          <a:xfrm>
            <a:off x="457200" y="3886200"/>
            <a:ext cx="2209800" cy="2438400"/>
          </a:xfrm>
          <a:prstGeom prst="rect">
            <a:avLst/>
          </a:prstGeom>
          <a:noFill/>
          <a:ln w="9525">
            <a:noFill/>
            <a:miter lim="800000"/>
            <a:headEnd/>
            <a:tailEnd/>
          </a:ln>
          <a:effectLst/>
        </p:spPr>
      </p:pic>
      <p:sp>
        <p:nvSpPr>
          <p:cNvPr id="7" name="TextBox 6"/>
          <p:cNvSpPr txBox="1"/>
          <p:nvPr/>
        </p:nvSpPr>
        <p:spPr>
          <a:xfrm>
            <a:off x="609600" y="3276600"/>
            <a:ext cx="1981200" cy="646331"/>
          </a:xfrm>
          <a:prstGeom prst="rect">
            <a:avLst/>
          </a:prstGeom>
          <a:noFill/>
        </p:spPr>
        <p:txBody>
          <a:bodyPr wrap="square" rtlCol="0">
            <a:spAutoFit/>
          </a:bodyPr>
          <a:lstStyle/>
          <a:p>
            <a:r>
              <a:rPr lang="en-US" dirty="0" smtClean="0">
                <a:solidFill>
                  <a:schemeClr val="accent2">
                    <a:lumMod val="60000"/>
                    <a:lumOff val="40000"/>
                  </a:schemeClr>
                </a:solidFill>
              </a:rPr>
              <a:t>Dr. </a:t>
            </a:r>
            <a:r>
              <a:rPr lang="en-US" dirty="0" err="1" smtClean="0">
                <a:solidFill>
                  <a:schemeClr val="accent2">
                    <a:lumMod val="60000"/>
                    <a:lumOff val="40000"/>
                  </a:schemeClr>
                </a:solidFill>
              </a:rPr>
              <a:t>Nitya</a:t>
            </a:r>
            <a:r>
              <a:rPr lang="en-US" dirty="0" smtClean="0">
                <a:solidFill>
                  <a:schemeClr val="accent2">
                    <a:lumMod val="60000"/>
                    <a:lumOff val="40000"/>
                  </a:schemeClr>
                </a:solidFill>
              </a:rPr>
              <a:t> </a:t>
            </a:r>
            <a:r>
              <a:rPr lang="en-US" dirty="0" err="1" smtClean="0">
                <a:solidFill>
                  <a:schemeClr val="accent2">
                    <a:lumMod val="60000"/>
                    <a:lumOff val="40000"/>
                  </a:schemeClr>
                </a:solidFill>
              </a:rPr>
              <a:t>Anand</a:t>
            </a:r>
            <a:endParaRPr lang="en-US" dirty="0" smtClean="0">
              <a:solidFill>
                <a:schemeClr val="accent2">
                  <a:lumMod val="60000"/>
                  <a:lumOff val="40000"/>
                </a:schemeClr>
              </a:solidFill>
            </a:endParaRPr>
          </a:p>
          <a:p>
            <a:r>
              <a:rPr lang="en-US" dirty="0" smtClean="0">
                <a:solidFill>
                  <a:schemeClr val="accent2">
                    <a:lumMod val="60000"/>
                    <a:lumOff val="40000"/>
                  </a:schemeClr>
                </a:solidFill>
              </a:rPr>
              <a:t>         </a:t>
            </a:r>
            <a:r>
              <a:rPr lang="en-US" dirty="0" smtClean="0">
                <a:solidFill>
                  <a:srgbClr val="FFC000"/>
                </a:solidFill>
              </a:rPr>
              <a:t>1925</a:t>
            </a:r>
            <a:endParaRPr lang="en-US" dirty="0">
              <a:solidFill>
                <a:srgbClr val="FFC000"/>
              </a:solidFill>
            </a:endParaRPr>
          </a:p>
        </p:txBody>
      </p:sp>
      <p:sp>
        <p:nvSpPr>
          <p:cNvPr id="8" name="TextBox 7"/>
          <p:cNvSpPr txBox="1"/>
          <p:nvPr/>
        </p:nvSpPr>
        <p:spPr>
          <a:xfrm>
            <a:off x="3733800" y="3288268"/>
            <a:ext cx="1981200" cy="646331"/>
          </a:xfrm>
          <a:prstGeom prst="rect">
            <a:avLst/>
          </a:prstGeom>
          <a:noFill/>
        </p:spPr>
        <p:txBody>
          <a:bodyPr wrap="square" rtlCol="0">
            <a:spAutoFit/>
          </a:bodyPr>
          <a:lstStyle/>
          <a:p>
            <a:r>
              <a:rPr lang="en-US" dirty="0" smtClean="0">
                <a:solidFill>
                  <a:schemeClr val="accent2">
                    <a:lumMod val="60000"/>
                    <a:lumOff val="40000"/>
                  </a:schemeClr>
                </a:solidFill>
              </a:rPr>
              <a:t>Dr. NH </a:t>
            </a:r>
            <a:r>
              <a:rPr lang="en-US" dirty="0" err="1" smtClean="0">
                <a:solidFill>
                  <a:schemeClr val="accent2">
                    <a:lumMod val="60000"/>
                    <a:lumOff val="40000"/>
                  </a:schemeClr>
                </a:solidFill>
              </a:rPr>
              <a:t>Wadia</a:t>
            </a:r>
            <a:endParaRPr lang="en-US" dirty="0" smtClean="0">
              <a:solidFill>
                <a:schemeClr val="accent2">
                  <a:lumMod val="60000"/>
                  <a:lumOff val="40000"/>
                </a:schemeClr>
              </a:solidFill>
            </a:endParaRPr>
          </a:p>
          <a:p>
            <a:r>
              <a:rPr lang="en-US" dirty="0" smtClean="0">
                <a:solidFill>
                  <a:schemeClr val="accent2">
                    <a:lumMod val="60000"/>
                    <a:lumOff val="40000"/>
                  </a:schemeClr>
                </a:solidFill>
              </a:rPr>
              <a:t>         </a:t>
            </a:r>
            <a:r>
              <a:rPr lang="en-US" dirty="0" smtClean="0">
                <a:solidFill>
                  <a:srgbClr val="FFC000"/>
                </a:solidFill>
              </a:rPr>
              <a:t>1925</a:t>
            </a:r>
            <a:endParaRPr lang="en-US" dirty="0">
              <a:solidFill>
                <a:srgbClr val="FFC000"/>
              </a:solidFill>
            </a:endParaRPr>
          </a:p>
        </p:txBody>
      </p:sp>
      <p:sp>
        <p:nvSpPr>
          <p:cNvPr id="9" name="TextBox 8"/>
          <p:cNvSpPr txBox="1"/>
          <p:nvPr/>
        </p:nvSpPr>
        <p:spPr>
          <a:xfrm>
            <a:off x="6629400" y="3276600"/>
            <a:ext cx="1981200" cy="646331"/>
          </a:xfrm>
          <a:prstGeom prst="rect">
            <a:avLst/>
          </a:prstGeom>
          <a:noFill/>
        </p:spPr>
        <p:txBody>
          <a:bodyPr wrap="square" rtlCol="0">
            <a:spAutoFit/>
          </a:bodyPr>
          <a:lstStyle/>
          <a:p>
            <a:r>
              <a:rPr lang="en-US" dirty="0" smtClean="0">
                <a:solidFill>
                  <a:schemeClr val="accent2">
                    <a:lumMod val="60000"/>
                    <a:lumOff val="40000"/>
                  </a:schemeClr>
                </a:solidFill>
              </a:rPr>
              <a:t>Dr. PN </a:t>
            </a:r>
            <a:r>
              <a:rPr lang="en-US" dirty="0" err="1" smtClean="0">
                <a:solidFill>
                  <a:schemeClr val="accent2">
                    <a:lumMod val="60000"/>
                    <a:lumOff val="40000"/>
                  </a:schemeClr>
                </a:solidFill>
              </a:rPr>
              <a:t>Tandon</a:t>
            </a:r>
            <a:endParaRPr lang="en-US" dirty="0" smtClean="0">
              <a:solidFill>
                <a:schemeClr val="accent2">
                  <a:lumMod val="60000"/>
                  <a:lumOff val="40000"/>
                </a:schemeClr>
              </a:solidFill>
            </a:endParaRPr>
          </a:p>
          <a:p>
            <a:r>
              <a:rPr lang="en-US" dirty="0" smtClean="0">
                <a:solidFill>
                  <a:schemeClr val="accent2">
                    <a:lumMod val="60000"/>
                    <a:lumOff val="40000"/>
                  </a:schemeClr>
                </a:solidFill>
              </a:rPr>
              <a:t>         </a:t>
            </a:r>
            <a:r>
              <a:rPr lang="en-US" dirty="0" smtClean="0">
                <a:solidFill>
                  <a:srgbClr val="FFC000"/>
                </a:solidFill>
              </a:rPr>
              <a:t>1928</a:t>
            </a:r>
            <a:endParaRPr lang="en-US" dirty="0">
              <a:solidFill>
                <a:srgbClr val="FFC000"/>
              </a:solidFill>
            </a:endParaRPr>
          </a:p>
        </p:txBody>
      </p:sp>
      <p:sp>
        <p:nvSpPr>
          <p:cNvPr id="10" name="TextBox 9"/>
          <p:cNvSpPr txBox="1"/>
          <p:nvPr/>
        </p:nvSpPr>
        <p:spPr>
          <a:xfrm>
            <a:off x="762000" y="6248400"/>
            <a:ext cx="1981200" cy="646331"/>
          </a:xfrm>
          <a:prstGeom prst="rect">
            <a:avLst/>
          </a:prstGeom>
          <a:noFill/>
        </p:spPr>
        <p:txBody>
          <a:bodyPr wrap="square" rtlCol="0">
            <a:spAutoFit/>
          </a:bodyPr>
          <a:lstStyle/>
          <a:p>
            <a:r>
              <a:rPr lang="en-US" dirty="0" smtClean="0">
                <a:solidFill>
                  <a:schemeClr val="accent2">
                    <a:lumMod val="60000"/>
                    <a:lumOff val="40000"/>
                  </a:schemeClr>
                </a:solidFill>
              </a:rPr>
              <a:t>Dr. KB Bhatia</a:t>
            </a:r>
          </a:p>
          <a:p>
            <a:r>
              <a:rPr lang="en-US" dirty="0" smtClean="0">
                <a:solidFill>
                  <a:srgbClr val="FFC000"/>
                </a:solidFill>
              </a:rPr>
              <a:t>      1928</a:t>
            </a:r>
            <a:endParaRPr lang="en-US" dirty="0">
              <a:solidFill>
                <a:srgbClr val="FFC000"/>
              </a:solidFill>
            </a:endParaRPr>
          </a:p>
        </p:txBody>
      </p:sp>
      <p:pic>
        <p:nvPicPr>
          <p:cNvPr id="4" name="Picture 3" descr="D:\NEURCON 16-17th Mar, 2013\Biodata &amp; Photographs of Chief Guests\GA_PHOTO.jpg"/>
          <p:cNvPicPr>
            <a:picLocks noChangeAspect="1" noChangeArrowheads="1"/>
          </p:cNvPicPr>
          <p:nvPr/>
        </p:nvPicPr>
        <p:blipFill>
          <a:blip r:embed="rId7"/>
          <a:srcRect t="9262"/>
          <a:stretch>
            <a:fillRect/>
          </a:stretch>
        </p:blipFill>
        <p:spPr bwMode="auto">
          <a:xfrm>
            <a:off x="3352800" y="3886200"/>
            <a:ext cx="2286000" cy="2438400"/>
          </a:xfrm>
          <a:prstGeom prst="rect">
            <a:avLst/>
          </a:prstGeom>
          <a:noFill/>
        </p:spPr>
      </p:pic>
      <p:sp>
        <p:nvSpPr>
          <p:cNvPr id="12" name="TextBox 11"/>
          <p:cNvSpPr txBox="1"/>
          <p:nvPr/>
        </p:nvSpPr>
        <p:spPr>
          <a:xfrm>
            <a:off x="3810000" y="6248400"/>
            <a:ext cx="1981200" cy="646331"/>
          </a:xfrm>
          <a:prstGeom prst="rect">
            <a:avLst/>
          </a:prstGeom>
          <a:noFill/>
        </p:spPr>
        <p:txBody>
          <a:bodyPr wrap="square" rtlCol="0">
            <a:spAutoFit/>
          </a:bodyPr>
          <a:lstStyle/>
          <a:p>
            <a:r>
              <a:rPr lang="en-US" dirty="0" smtClean="0">
                <a:solidFill>
                  <a:schemeClr val="accent2">
                    <a:lumMod val="60000"/>
                    <a:lumOff val="40000"/>
                  </a:schemeClr>
                </a:solidFill>
              </a:rPr>
              <a:t>Dr. G </a:t>
            </a:r>
            <a:r>
              <a:rPr lang="en-US" dirty="0" err="1" smtClean="0">
                <a:solidFill>
                  <a:schemeClr val="accent2">
                    <a:lumMod val="60000"/>
                    <a:lumOff val="40000"/>
                  </a:schemeClr>
                </a:solidFill>
              </a:rPr>
              <a:t>Arjundas</a:t>
            </a:r>
            <a:endParaRPr lang="en-US" dirty="0" smtClean="0">
              <a:solidFill>
                <a:schemeClr val="accent2">
                  <a:lumMod val="60000"/>
                  <a:lumOff val="40000"/>
                </a:schemeClr>
              </a:solidFill>
            </a:endParaRPr>
          </a:p>
          <a:p>
            <a:r>
              <a:rPr lang="en-US" dirty="0" smtClean="0">
                <a:solidFill>
                  <a:schemeClr val="accent2">
                    <a:lumMod val="60000"/>
                    <a:lumOff val="40000"/>
                  </a:schemeClr>
                </a:solidFill>
              </a:rPr>
              <a:t>       </a:t>
            </a:r>
            <a:r>
              <a:rPr lang="en-US" dirty="0" smtClean="0">
                <a:solidFill>
                  <a:srgbClr val="FFC000"/>
                </a:solidFill>
              </a:rPr>
              <a:t>1928</a:t>
            </a:r>
            <a:endParaRPr lang="en-US" dirty="0">
              <a:solidFill>
                <a:srgbClr val="FFC000"/>
              </a:solidFill>
            </a:endParaRPr>
          </a:p>
        </p:txBody>
      </p:sp>
      <p:sp>
        <p:nvSpPr>
          <p:cNvPr id="16" name="TextBox 15"/>
          <p:cNvSpPr txBox="1"/>
          <p:nvPr/>
        </p:nvSpPr>
        <p:spPr>
          <a:xfrm>
            <a:off x="6705600" y="6248400"/>
            <a:ext cx="1981200" cy="646331"/>
          </a:xfrm>
          <a:prstGeom prst="rect">
            <a:avLst/>
          </a:prstGeom>
          <a:noFill/>
        </p:spPr>
        <p:txBody>
          <a:bodyPr wrap="square" rtlCol="0">
            <a:spAutoFit/>
          </a:bodyPr>
          <a:lstStyle/>
          <a:p>
            <a:r>
              <a:rPr lang="en-US" dirty="0" smtClean="0">
                <a:solidFill>
                  <a:schemeClr val="accent2">
                    <a:lumMod val="60000"/>
                    <a:lumOff val="40000"/>
                  </a:schemeClr>
                </a:solidFill>
              </a:rPr>
              <a:t>Dr. Abdul </a:t>
            </a:r>
            <a:r>
              <a:rPr lang="en-US" dirty="0" err="1" smtClean="0">
                <a:solidFill>
                  <a:schemeClr val="accent2">
                    <a:lumMod val="60000"/>
                    <a:lumOff val="40000"/>
                  </a:schemeClr>
                </a:solidFill>
              </a:rPr>
              <a:t>Halim</a:t>
            </a:r>
            <a:endParaRPr lang="en-US" dirty="0" smtClean="0">
              <a:solidFill>
                <a:schemeClr val="accent2">
                  <a:lumMod val="60000"/>
                  <a:lumOff val="40000"/>
                </a:schemeClr>
              </a:solidFill>
            </a:endParaRPr>
          </a:p>
          <a:p>
            <a:r>
              <a:rPr lang="en-US" dirty="0" smtClean="0">
                <a:solidFill>
                  <a:srgbClr val="FFC000"/>
                </a:solidFill>
              </a:rPr>
              <a:t>      1929</a:t>
            </a:r>
            <a:endParaRPr lang="en-US" dirty="0">
              <a:solidFill>
                <a:srgbClr val="FFC000"/>
              </a:solidFill>
            </a:endParaRPr>
          </a:p>
        </p:txBody>
      </p:sp>
      <p:pic>
        <p:nvPicPr>
          <p:cNvPr id="17" name="Picture 2"/>
          <p:cNvPicPr>
            <a:picLocks noChangeAspect="1" noChangeArrowheads="1"/>
          </p:cNvPicPr>
          <p:nvPr/>
        </p:nvPicPr>
        <p:blipFill>
          <a:blip r:embed="rId8"/>
          <a:srcRect t="3717" r="3281" b="5664"/>
          <a:stretch>
            <a:fillRect/>
          </a:stretch>
        </p:blipFill>
        <p:spPr bwMode="auto">
          <a:xfrm>
            <a:off x="6288087" y="3886200"/>
            <a:ext cx="2246313"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76200"/>
            <a:ext cx="8839200" cy="1143000"/>
          </a:xfrm>
        </p:spPr>
        <p:txBody>
          <a:bodyPr>
            <a:normAutofit/>
          </a:bodyPr>
          <a:lstStyle/>
          <a:p>
            <a:r>
              <a:rPr lang="en-US" sz="3600" b="1" dirty="0" smtClean="0">
                <a:solidFill>
                  <a:srgbClr val="FFFF00"/>
                </a:solidFill>
              </a:rPr>
              <a:t>Life style choices for brain health</a:t>
            </a:r>
            <a:endParaRPr lang="en-US" sz="3600" b="1" dirty="0">
              <a:solidFill>
                <a:srgbClr val="FFFF00"/>
              </a:solidFill>
            </a:endParaRPr>
          </a:p>
        </p:txBody>
      </p:sp>
      <p:sp>
        <p:nvSpPr>
          <p:cNvPr id="6147" name="Rectangle 3"/>
          <p:cNvSpPr>
            <a:spLocks noGrp="1" noChangeArrowheads="1"/>
          </p:cNvSpPr>
          <p:nvPr>
            <p:ph type="body" idx="1"/>
          </p:nvPr>
        </p:nvSpPr>
        <p:spPr>
          <a:xfrm>
            <a:off x="990600" y="1676400"/>
            <a:ext cx="7772400" cy="3581400"/>
          </a:xfrm>
        </p:spPr>
        <p:txBody>
          <a:bodyPr/>
          <a:lstStyle/>
          <a:p>
            <a:pPr>
              <a:buClr>
                <a:srgbClr val="FF0000"/>
              </a:buClr>
              <a:buFont typeface="Wingdings" pitchFamily="2" charset="2"/>
              <a:buChar char="v"/>
            </a:pPr>
            <a:r>
              <a:rPr lang="en-US" sz="2400" dirty="0" smtClean="0">
                <a:solidFill>
                  <a:schemeClr val="bg1"/>
                </a:solidFill>
              </a:rPr>
              <a:t>Adequate sleep</a:t>
            </a:r>
          </a:p>
          <a:p>
            <a:pPr>
              <a:buClr>
                <a:srgbClr val="FF0000"/>
              </a:buClr>
              <a:buFont typeface="Wingdings" pitchFamily="2" charset="2"/>
              <a:buChar char="v"/>
            </a:pPr>
            <a:r>
              <a:rPr lang="en-US" sz="2400" dirty="0" smtClean="0">
                <a:solidFill>
                  <a:schemeClr val="bg1"/>
                </a:solidFill>
              </a:rPr>
              <a:t>Healthy diet</a:t>
            </a:r>
          </a:p>
          <a:p>
            <a:pPr>
              <a:buClr>
                <a:srgbClr val="FF0000"/>
              </a:buClr>
              <a:buFont typeface="Wingdings" pitchFamily="2" charset="2"/>
              <a:buChar char="v"/>
            </a:pPr>
            <a:r>
              <a:rPr lang="en-US" sz="2400" dirty="0" smtClean="0">
                <a:solidFill>
                  <a:schemeClr val="bg1"/>
                </a:solidFill>
              </a:rPr>
              <a:t>Exercise</a:t>
            </a:r>
            <a:endParaRPr lang="en-US" sz="2400" dirty="0">
              <a:solidFill>
                <a:schemeClr val="bg1"/>
              </a:solidFill>
            </a:endParaRPr>
          </a:p>
          <a:p>
            <a:pPr>
              <a:buClr>
                <a:srgbClr val="FF0000"/>
              </a:buClr>
              <a:buFont typeface="Wingdings" pitchFamily="2" charset="2"/>
              <a:buChar char="v"/>
            </a:pPr>
            <a:r>
              <a:rPr lang="en-US" sz="2400" dirty="0">
                <a:solidFill>
                  <a:schemeClr val="bg1"/>
                </a:solidFill>
              </a:rPr>
              <a:t>Learning new things</a:t>
            </a:r>
          </a:p>
          <a:p>
            <a:pPr>
              <a:buClr>
                <a:srgbClr val="FF0000"/>
              </a:buClr>
              <a:buFont typeface="Wingdings" pitchFamily="2" charset="2"/>
              <a:buChar char="v"/>
            </a:pPr>
            <a:r>
              <a:rPr lang="en-US" sz="2400" dirty="0">
                <a:solidFill>
                  <a:schemeClr val="bg1"/>
                </a:solidFill>
              </a:rPr>
              <a:t>Staying socially connected</a:t>
            </a:r>
          </a:p>
          <a:p>
            <a:pPr>
              <a:buClr>
                <a:srgbClr val="FF0000"/>
              </a:buClr>
              <a:buFont typeface="Wingdings" pitchFamily="2" charset="2"/>
              <a:buChar char="v"/>
            </a:pPr>
            <a:r>
              <a:rPr lang="en-US" sz="2400" dirty="0">
                <a:solidFill>
                  <a:schemeClr val="bg1"/>
                </a:solidFill>
              </a:rPr>
              <a:t>Reducing other cardio vascular risk factors</a:t>
            </a:r>
          </a:p>
        </p:txBody>
      </p:sp>
      <p:sp>
        <p:nvSpPr>
          <p:cNvPr id="6148" name="Text Box 4"/>
          <p:cNvSpPr txBox="1">
            <a:spLocks noChangeArrowheads="1"/>
          </p:cNvSpPr>
          <p:nvPr/>
        </p:nvSpPr>
        <p:spPr bwMode="auto">
          <a:xfrm>
            <a:off x="609600" y="4953000"/>
            <a:ext cx="4800600" cy="457200"/>
          </a:xfrm>
          <a:prstGeom prst="rect">
            <a:avLst/>
          </a:prstGeom>
          <a:noFill/>
          <a:ln w="9525">
            <a:noFill/>
            <a:miter lim="800000"/>
            <a:headEnd/>
            <a:tailEnd/>
          </a:ln>
          <a:effectLst/>
        </p:spPr>
        <p:txBody>
          <a:bodyPr>
            <a:spAutoFit/>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304800" y="3200400"/>
            <a:ext cx="8534400" cy="3657600"/>
          </a:xfrm>
        </p:spPr>
        <p:txBody>
          <a:bodyPr/>
          <a:lstStyle/>
          <a:p>
            <a:pPr eaLnBrk="1" hangingPunct="1">
              <a:lnSpc>
                <a:spcPct val="90000"/>
              </a:lnSpc>
              <a:buFontTx/>
              <a:buNone/>
            </a:pPr>
            <a:r>
              <a:rPr lang="en-US" sz="2400" b="1" dirty="0" smtClean="0">
                <a:solidFill>
                  <a:schemeClr val="accent2">
                    <a:lumMod val="40000"/>
                    <a:lumOff val="60000"/>
                  </a:schemeClr>
                </a:solidFill>
              </a:rPr>
              <a:t>“…</a:t>
            </a:r>
            <a:r>
              <a:rPr lang="en-US" sz="2400" b="1" i="1" dirty="0" smtClean="0">
                <a:solidFill>
                  <a:schemeClr val="accent2">
                    <a:lumMod val="40000"/>
                    <a:lumOff val="60000"/>
                  </a:schemeClr>
                </a:solidFill>
              </a:rPr>
              <a:t>And men should know that from nothing else but the brain came joys, delights, laughter and jests and sorrows, grief's, despondency and lamentations and by this, in an especial manner, we acquire wisdom and knowledge</a:t>
            </a:r>
            <a:r>
              <a:rPr lang="en-US" sz="2400" b="1" i="1" dirty="0" smtClean="0">
                <a:solidFill>
                  <a:srgbClr val="FFFFFF"/>
                </a:solidFill>
              </a:rPr>
              <a:t>, and see and hear and know what are foul and what are fair, what sweet and what unsavory….”</a:t>
            </a:r>
          </a:p>
          <a:p>
            <a:pPr eaLnBrk="1" hangingPunct="1">
              <a:lnSpc>
                <a:spcPct val="90000"/>
              </a:lnSpc>
              <a:buFontTx/>
              <a:buNone/>
            </a:pPr>
            <a:r>
              <a:rPr lang="en-US" sz="2000" b="1" dirty="0" smtClean="0">
                <a:solidFill>
                  <a:srgbClr val="FFFFFF"/>
                </a:solidFill>
              </a:rPr>
              <a:t>						</a:t>
            </a:r>
            <a:r>
              <a:rPr lang="en-US" sz="2000" dirty="0" smtClean="0">
                <a:solidFill>
                  <a:srgbClr val="FFFFFF"/>
                </a:solidFill>
              </a:rPr>
              <a:t> </a:t>
            </a:r>
          </a:p>
          <a:p>
            <a:pPr eaLnBrk="1" hangingPunct="1">
              <a:lnSpc>
                <a:spcPct val="90000"/>
              </a:lnSpc>
              <a:buFontTx/>
              <a:buNone/>
            </a:pPr>
            <a:r>
              <a:rPr lang="en-US" sz="2000" b="1" i="1" dirty="0" smtClean="0">
                <a:solidFill>
                  <a:srgbClr val="FFFFFF"/>
                </a:solidFill>
              </a:rPr>
              <a:t>				             </a:t>
            </a:r>
            <a:r>
              <a:rPr lang="en-US" sz="2000" b="1" i="1" dirty="0" smtClean="0">
                <a:solidFill>
                  <a:srgbClr val="FF0000"/>
                </a:solidFill>
              </a:rPr>
              <a:t>The Hippocratic Writings, 420 BC</a:t>
            </a:r>
          </a:p>
          <a:p>
            <a:pPr eaLnBrk="1" hangingPunct="1">
              <a:lnSpc>
                <a:spcPct val="90000"/>
              </a:lnSpc>
              <a:buFontTx/>
              <a:buNone/>
            </a:pPr>
            <a:r>
              <a:rPr lang="en-US" sz="2000" b="1" i="1" dirty="0" smtClean="0">
                <a:solidFill>
                  <a:srgbClr val="FF0000"/>
                </a:solidFill>
              </a:rPr>
              <a:t>					Hippocrates, The Father of Medicine</a:t>
            </a:r>
          </a:p>
        </p:txBody>
      </p:sp>
      <p:pic>
        <p:nvPicPr>
          <p:cNvPr id="6147" name="Picture 3"/>
          <p:cNvPicPr>
            <a:picLocks noChangeAspect="1" noChangeArrowheads="1"/>
          </p:cNvPicPr>
          <p:nvPr/>
        </p:nvPicPr>
        <p:blipFill>
          <a:blip r:embed="rId3"/>
          <a:srcRect/>
          <a:stretch>
            <a:fillRect/>
          </a:stretch>
        </p:blipFill>
        <p:spPr bwMode="auto">
          <a:xfrm>
            <a:off x="5757863" y="0"/>
            <a:ext cx="3309937" cy="2971800"/>
          </a:xfrm>
          <a:prstGeom prst="rect">
            <a:avLst/>
          </a:prstGeom>
          <a:noFill/>
          <a:ln w="9525">
            <a:noFill/>
            <a:miter lim="800000"/>
            <a:headEnd/>
            <a:tailEnd/>
          </a:ln>
        </p:spPr>
      </p:pic>
      <p:pic>
        <p:nvPicPr>
          <p:cNvPr id="6148" name="Picture 4" descr="ANd9GcSS0n5DfRWcU3EkTW4g3IxOu_zulgCt_VjfWoKdo79ax0VQDIWw"/>
          <p:cNvPicPr>
            <a:picLocks noChangeAspect="1" noChangeArrowheads="1"/>
          </p:cNvPicPr>
          <p:nvPr/>
        </p:nvPicPr>
        <p:blipFill>
          <a:blip r:embed="rId4"/>
          <a:srcRect/>
          <a:stretch>
            <a:fillRect/>
          </a:stretch>
        </p:blipFill>
        <p:spPr bwMode="auto">
          <a:xfrm>
            <a:off x="76200" y="0"/>
            <a:ext cx="2743200" cy="2895600"/>
          </a:xfrm>
          <a:prstGeom prst="rect">
            <a:avLst/>
          </a:prstGeom>
          <a:noFill/>
          <a:ln w="9525">
            <a:noFill/>
            <a:miter lim="800000"/>
            <a:headEnd/>
            <a:tailEnd/>
          </a:ln>
        </p:spPr>
      </p:pic>
      <p:sp>
        <p:nvSpPr>
          <p:cNvPr id="6149" name="AutoShape 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6150" name="AutoShape 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6151" name="Picture 7" descr="ANd9GcQ_T9xyqWFelkNzayUqhSjR22qz2fuDEtwnfTH0nnhxCW1-GAteVQ"/>
          <p:cNvPicPr>
            <a:picLocks noChangeAspect="1" noChangeArrowheads="1"/>
          </p:cNvPicPr>
          <p:nvPr/>
        </p:nvPicPr>
        <p:blipFill>
          <a:blip r:embed="rId5"/>
          <a:srcRect/>
          <a:stretch>
            <a:fillRect/>
          </a:stretch>
        </p:blipFill>
        <p:spPr bwMode="auto">
          <a:xfrm>
            <a:off x="2819400" y="0"/>
            <a:ext cx="2895600" cy="2971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04800" y="1676400"/>
            <a:ext cx="8610600" cy="2971800"/>
          </a:xfrm>
        </p:spPr>
        <p:txBody>
          <a:bodyPr>
            <a:normAutofit fontScale="92500" lnSpcReduction="20000"/>
          </a:bodyPr>
          <a:lstStyle/>
          <a:p>
            <a:pPr marL="0" indent="0">
              <a:lnSpc>
                <a:spcPct val="90000"/>
              </a:lnSpc>
              <a:buClr>
                <a:srgbClr val="FF0000"/>
              </a:buClr>
              <a:buFont typeface="Wingdings" pitchFamily="2" charset="2"/>
              <a:buNone/>
            </a:pPr>
            <a:r>
              <a:rPr lang="en-US" sz="2800" dirty="0" smtClean="0">
                <a:solidFill>
                  <a:srgbClr val="FFC000"/>
                </a:solidFill>
              </a:rPr>
              <a:t>       Diet</a:t>
            </a:r>
            <a:endParaRPr lang="en-US" sz="2800" dirty="0">
              <a:solidFill>
                <a:srgbClr val="FFC000"/>
              </a:solidFill>
            </a:endParaRPr>
          </a:p>
          <a:p>
            <a:pPr marL="457200" indent="0">
              <a:spcBef>
                <a:spcPts val="0"/>
              </a:spcBef>
              <a:buClr>
                <a:srgbClr val="FF0000"/>
              </a:buClr>
              <a:buFont typeface="Wingdings" pitchFamily="2" charset="2"/>
              <a:buChar char="v"/>
            </a:pPr>
            <a:r>
              <a:rPr lang="en-US" sz="2600" dirty="0">
                <a:solidFill>
                  <a:schemeClr val="bg1"/>
                </a:solidFill>
              </a:rPr>
              <a:t>Keep your calories in check. </a:t>
            </a:r>
            <a:r>
              <a:rPr lang="en-US" sz="2600" dirty="0" smtClean="0">
                <a:solidFill>
                  <a:schemeClr val="bg1"/>
                </a:solidFill>
              </a:rPr>
              <a:t>Reducing </a:t>
            </a:r>
            <a:r>
              <a:rPr lang="en-US" sz="2600" dirty="0">
                <a:solidFill>
                  <a:schemeClr val="bg1"/>
                </a:solidFill>
              </a:rPr>
              <a:t>calorie intake </a:t>
            </a:r>
            <a:r>
              <a:rPr lang="en-US" sz="2600" dirty="0" smtClean="0">
                <a:solidFill>
                  <a:schemeClr val="bg1"/>
                </a:solidFill>
              </a:rPr>
              <a:t>helps in </a:t>
            </a:r>
          </a:p>
          <a:p>
            <a:pPr marL="457200" indent="0">
              <a:spcBef>
                <a:spcPts val="0"/>
              </a:spcBef>
              <a:buClr>
                <a:srgbClr val="FF0000"/>
              </a:buClr>
              <a:buNone/>
            </a:pPr>
            <a:r>
              <a:rPr lang="en-US" sz="2600" dirty="0" smtClean="0">
                <a:solidFill>
                  <a:schemeClr val="bg1"/>
                </a:solidFill>
              </a:rPr>
              <a:t>     lowering risk </a:t>
            </a:r>
            <a:r>
              <a:rPr lang="en-US" sz="2600" dirty="0">
                <a:solidFill>
                  <a:schemeClr val="bg1"/>
                </a:solidFill>
              </a:rPr>
              <a:t>of mental </a:t>
            </a:r>
            <a:r>
              <a:rPr lang="en-US" sz="2600" dirty="0" smtClean="0">
                <a:solidFill>
                  <a:schemeClr val="bg1"/>
                </a:solidFill>
              </a:rPr>
              <a:t>decline</a:t>
            </a:r>
          </a:p>
          <a:p>
            <a:pPr marL="457200" indent="0">
              <a:spcBef>
                <a:spcPts val="0"/>
              </a:spcBef>
              <a:buClr>
                <a:srgbClr val="FF0000"/>
              </a:buClr>
              <a:buNone/>
            </a:pPr>
            <a:endParaRPr lang="en-US" sz="2600" dirty="0">
              <a:solidFill>
                <a:schemeClr val="bg1"/>
              </a:solidFill>
            </a:endParaRPr>
          </a:p>
          <a:p>
            <a:pPr marL="457200" indent="0">
              <a:spcBef>
                <a:spcPts val="0"/>
              </a:spcBef>
              <a:buClr>
                <a:srgbClr val="FF0000"/>
              </a:buClr>
              <a:buFont typeface="Wingdings" pitchFamily="2" charset="2"/>
              <a:buChar char="v"/>
            </a:pPr>
            <a:r>
              <a:rPr lang="en-US" sz="2600" dirty="0">
                <a:solidFill>
                  <a:schemeClr val="bg1"/>
                </a:solidFill>
              </a:rPr>
              <a:t>Eat the right food. Reduce fatty foods, junk foods. </a:t>
            </a:r>
            <a:r>
              <a:rPr lang="en-US" sz="2600" dirty="0" smtClean="0">
                <a:solidFill>
                  <a:schemeClr val="bg1"/>
                </a:solidFill>
              </a:rPr>
              <a:t>Increase </a:t>
            </a:r>
          </a:p>
          <a:p>
            <a:pPr marL="457200" indent="0">
              <a:spcBef>
                <a:spcPts val="0"/>
              </a:spcBef>
              <a:buClr>
                <a:srgbClr val="FF0000"/>
              </a:buClr>
              <a:buNone/>
            </a:pPr>
            <a:r>
              <a:rPr lang="en-US" sz="2600" dirty="0" smtClean="0">
                <a:solidFill>
                  <a:schemeClr val="bg1"/>
                </a:solidFill>
              </a:rPr>
              <a:t>    fruits and </a:t>
            </a:r>
            <a:r>
              <a:rPr lang="en-US" sz="2600" dirty="0">
                <a:solidFill>
                  <a:schemeClr val="bg1"/>
                </a:solidFill>
              </a:rPr>
              <a:t>vegetables in diet.? Alcohol.  </a:t>
            </a:r>
            <a:r>
              <a:rPr lang="en-US" sz="2600" dirty="0" smtClean="0">
                <a:solidFill>
                  <a:schemeClr val="bg1"/>
                </a:solidFill>
              </a:rPr>
              <a:t>Avoid tobacco</a:t>
            </a:r>
          </a:p>
          <a:p>
            <a:pPr marL="457200" indent="0">
              <a:spcBef>
                <a:spcPts val="0"/>
              </a:spcBef>
              <a:buClr>
                <a:srgbClr val="FF0000"/>
              </a:buClr>
              <a:buNone/>
            </a:pPr>
            <a:endParaRPr lang="en-US" sz="2600" dirty="0">
              <a:solidFill>
                <a:schemeClr val="bg1"/>
              </a:solidFill>
            </a:endParaRPr>
          </a:p>
          <a:p>
            <a:pPr marL="457200" indent="0">
              <a:spcBef>
                <a:spcPts val="0"/>
              </a:spcBef>
              <a:buClr>
                <a:srgbClr val="FF0000"/>
              </a:buClr>
              <a:buFont typeface="Wingdings" pitchFamily="2" charset="2"/>
              <a:buChar char="v"/>
            </a:pPr>
            <a:r>
              <a:rPr lang="en-US" sz="2600" dirty="0">
                <a:solidFill>
                  <a:schemeClr val="bg1"/>
                </a:solidFill>
              </a:rPr>
              <a:t>Remember your Bs- 3B Vitamins, </a:t>
            </a:r>
            <a:r>
              <a:rPr lang="en-US" sz="2600" dirty="0" smtClean="0">
                <a:solidFill>
                  <a:schemeClr val="bg1"/>
                </a:solidFill>
              </a:rPr>
              <a:t>folic </a:t>
            </a:r>
            <a:r>
              <a:rPr lang="en-US" sz="2600" dirty="0">
                <a:solidFill>
                  <a:schemeClr val="bg1"/>
                </a:solidFill>
              </a:rPr>
              <a:t>acid, B6 </a:t>
            </a:r>
            <a:r>
              <a:rPr lang="en-US" sz="2600" dirty="0" smtClean="0">
                <a:solidFill>
                  <a:schemeClr val="bg1"/>
                </a:solidFill>
              </a:rPr>
              <a:t>&amp; </a:t>
            </a:r>
            <a:r>
              <a:rPr lang="en-US" sz="2600" dirty="0">
                <a:solidFill>
                  <a:schemeClr val="bg1"/>
                </a:solidFill>
              </a:rPr>
              <a:t>B12 lowers </a:t>
            </a:r>
            <a:endParaRPr lang="en-US" sz="2600" dirty="0" smtClean="0">
              <a:solidFill>
                <a:schemeClr val="bg1"/>
              </a:solidFill>
            </a:endParaRPr>
          </a:p>
          <a:p>
            <a:pPr marL="457200" indent="0">
              <a:spcBef>
                <a:spcPts val="0"/>
              </a:spcBef>
              <a:buClr>
                <a:srgbClr val="FF0000"/>
              </a:buClr>
              <a:buNone/>
            </a:pPr>
            <a:r>
              <a:rPr lang="en-US" sz="2600" dirty="0" smtClean="0">
                <a:solidFill>
                  <a:schemeClr val="bg1"/>
                </a:solidFill>
              </a:rPr>
              <a:t>     </a:t>
            </a:r>
            <a:r>
              <a:rPr lang="en-US" sz="2600" dirty="0" err="1" smtClean="0">
                <a:solidFill>
                  <a:schemeClr val="bg1"/>
                </a:solidFill>
              </a:rPr>
              <a:t>homocysteine</a:t>
            </a:r>
            <a:r>
              <a:rPr lang="en-US" sz="2600" dirty="0" smtClean="0">
                <a:solidFill>
                  <a:schemeClr val="bg1"/>
                </a:solidFill>
              </a:rPr>
              <a:t> </a:t>
            </a:r>
            <a:r>
              <a:rPr lang="en-US" sz="2600" dirty="0">
                <a:solidFill>
                  <a:schemeClr val="bg1"/>
                </a:solidFill>
              </a:rPr>
              <a:t>levels leading to </a:t>
            </a:r>
            <a:r>
              <a:rPr lang="en-US" sz="2600" dirty="0" smtClean="0">
                <a:solidFill>
                  <a:schemeClr val="bg1"/>
                </a:solidFill>
              </a:rPr>
              <a:t>decrease </a:t>
            </a:r>
            <a:r>
              <a:rPr lang="en-US" sz="2600" dirty="0">
                <a:solidFill>
                  <a:schemeClr val="bg1"/>
                </a:solidFill>
              </a:rPr>
              <a:t>risk of </a:t>
            </a:r>
            <a:r>
              <a:rPr lang="en-US" sz="2600" dirty="0" smtClean="0">
                <a:solidFill>
                  <a:schemeClr val="bg1"/>
                </a:solidFill>
              </a:rPr>
              <a:t>dementia</a:t>
            </a:r>
            <a:endParaRPr lang="en-US" sz="2600" dirty="0">
              <a:solidFill>
                <a:schemeClr val="bg1"/>
              </a:solidFill>
            </a:endParaRPr>
          </a:p>
        </p:txBody>
      </p:sp>
      <p:sp>
        <p:nvSpPr>
          <p:cNvPr id="11268" name="Text Box 4"/>
          <p:cNvSpPr txBox="1">
            <a:spLocks noChangeArrowheads="1"/>
          </p:cNvSpPr>
          <p:nvPr/>
        </p:nvSpPr>
        <p:spPr bwMode="auto">
          <a:xfrm>
            <a:off x="7315200" y="6096000"/>
            <a:ext cx="1447800" cy="457200"/>
          </a:xfrm>
          <a:prstGeom prst="rect">
            <a:avLst/>
          </a:prstGeom>
          <a:noFill/>
          <a:ln w="9525">
            <a:noFill/>
            <a:miter lim="800000"/>
            <a:headEnd/>
            <a:tailEnd/>
          </a:ln>
          <a:effectLst/>
        </p:spPr>
        <p:txBody>
          <a:bodyPr>
            <a:spAutoFit/>
          </a:bodyPr>
          <a:lstStyle/>
          <a:p>
            <a:pPr>
              <a:spcBef>
                <a:spcPct val="50000"/>
              </a:spcBef>
            </a:pPr>
            <a:r>
              <a:rPr lang="en-US" b="1" dirty="0" err="1">
                <a:solidFill>
                  <a:srgbClr val="FFFF00"/>
                </a:solidFill>
              </a:rPr>
              <a:t>Contd</a:t>
            </a:r>
            <a:r>
              <a:rPr lang="en-US" b="1" dirty="0">
                <a:solidFill>
                  <a:srgbClr val="FFFF00"/>
                </a:solidFill>
              </a:rPr>
              <a:t>…</a:t>
            </a:r>
          </a:p>
        </p:txBody>
      </p:sp>
      <p:sp>
        <p:nvSpPr>
          <p:cNvPr id="11272" name="Rectangle 8"/>
          <p:cNvSpPr>
            <a:spLocks noGrp="1" noChangeArrowheads="1"/>
          </p:cNvSpPr>
          <p:nvPr>
            <p:ph type="title"/>
          </p:nvPr>
        </p:nvSpPr>
        <p:spPr>
          <a:xfrm>
            <a:off x="0" y="0"/>
            <a:ext cx="9144000" cy="1143000"/>
          </a:xfrm>
          <a:noFill/>
          <a:ln/>
        </p:spPr>
        <p:txBody>
          <a:bodyPr>
            <a:normAutofit/>
          </a:bodyPr>
          <a:lstStyle/>
          <a:p>
            <a:r>
              <a:rPr lang="en-US" sz="3600" b="1" dirty="0" smtClean="0">
                <a:solidFill>
                  <a:srgbClr val="FFFF00"/>
                </a:solidFill>
              </a:rPr>
              <a:t>Methods to keep your brain young</a:t>
            </a:r>
            <a:endParaRPr lang="en-US" sz="3600" b="1"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76200" y="1600200"/>
            <a:ext cx="9144000" cy="4114800"/>
          </a:xfrm>
        </p:spPr>
        <p:txBody>
          <a:bodyPr>
            <a:normAutofit/>
          </a:bodyPr>
          <a:lstStyle/>
          <a:p>
            <a:pPr>
              <a:lnSpc>
                <a:spcPts val="2880"/>
              </a:lnSpc>
              <a:spcBef>
                <a:spcPts val="600"/>
              </a:spcBef>
              <a:spcAft>
                <a:spcPts val="600"/>
              </a:spcAft>
              <a:buClr>
                <a:srgbClr val="FF0000"/>
              </a:buClr>
              <a:buFont typeface="Wingdings" pitchFamily="2" charset="2"/>
              <a:buChar char="v"/>
            </a:pPr>
            <a:r>
              <a:rPr lang="en-US" sz="2400" dirty="0">
                <a:solidFill>
                  <a:schemeClr val="bg1"/>
                </a:solidFill>
              </a:rPr>
              <a:t>Dietary fatty acids may reduce risk of cognitive </a:t>
            </a:r>
            <a:r>
              <a:rPr lang="en-US" sz="2400" dirty="0" smtClean="0">
                <a:solidFill>
                  <a:schemeClr val="bg1"/>
                </a:solidFill>
              </a:rPr>
              <a:t>decline</a:t>
            </a:r>
            <a:endParaRPr lang="en-US" sz="2400" dirty="0">
              <a:solidFill>
                <a:schemeClr val="bg1"/>
              </a:solidFill>
            </a:endParaRPr>
          </a:p>
          <a:p>
            <a:pPr>
              <a:lnSpc>
                <a:spcPts val="2880"/>
              </a:lnSpc>
              <a:spcBef>
                <a:spcPts val="600"/>
              </a:spcBef>
              <a:spcAft>
                <a:spcPts val="600"/>
              </a:spcAft>
              <a:buClr>
                <a:srgbClr val="FF0000"/>
              </a:buClr>
              <a:buFont typeface="Wingdings" pitchFamily="2" charset="2"/>
              <a:buChar char="v"/>
            </a:pPr>
            <a:r>
              <a:rPr lang="en-US" sz="2400" dirty="0">
                <a:solidFill>
                  <a:schemeClr val="bg1"/>
                </a:solidFill>
              </a:rPr>
              <a:t>Fatty fish and marine omega-3 PUFA consumption was associated with a reduced risk and intake of cholesterol and saturated fat with an increased risk of impairment of cognitive </a:t>
            </a:r>
            <a:r>
              <a:rPr lang="en-US" sz="2400" dirty="0" smtClean="0">
                <a:solidFill>
                  <a:schemeClr val="bg1"/>
                </a:solidFill>
              </a:rPr>
              <a:t>function</a:t>
            </a:r>
            <a:endParaRPr lang="en-US" sz="2400" dirty="0">
              <a:solidFill>
                <a:schemeClr val="bg1"/>
              </a:solidFill>
            </a:endParaRPr>
          </a:p>
          <a:p>
            <a:pPr>
              <a:lnSpc>
                <a:spcPts val="2880"/>
              </a:lnSpc>
              <a:spcBef>
                <a:spcPts val="600"/>
              </a:spcBef>
              <a:spcAft>
                <a:spcPts val="600"/>
              </a:spcAft>
              <a:buClr>
                <a:srgbClr val="FF0000"/>
              </a:buClr>
              <a:buFont typeface="Wingdings" pitchFamily="2" charset="2"/>
              <a:buChar char="v"/>
            </a:pPr>
            <a:r>
              <a:rPr lang="en-US" sz="2400" dirty="0">
                <a:solidFill>
                  <a:schemeClr val="bg1"/>
                </a:solidFill>
              </a:rPr>
              <a:t>Mechanism is by anti-inflammatory effect, inhibiting synthesis of cytokines and </a:t>
            </a:r>
            <a:r>
              <a:rPr lang="en-US" sz="2400" dirty="0" err="1">
                <a:solidFill>
                  <a:schemeClr val="bg1"/>
                </a:solidFill>
              </a:rPr>
              <a:t>mitogens</a:t>
            </a:r>
            <a:r>
              <a:rPr lang="en-US" sz="2400" dirty="0">
                <a:solidFill>
                  <a:schemeClr val="bg1"/>
                </a:solidFill>
              </a:rPr>
              <a:t> and effect on membrane fluidity neurotransmission and synaptic </a:t>
            </a:r>
            <a:r>
              <a:rPr lang="en-US" sz="2400" dirty="0" smtClean="0">
                <a:solidFill>
                  <a:schemeClr val="bg1"/>
                </a:solidFill>
              </a:rPr>
              <a:t>plasticity</a:t>
            </a:r>
            <a:endParaRPr lang="en-US" sz="2400" dirty="0">
              <a:solidFill>
                <a:schemeClr val="bg1"/>
              </a:solidFill>
            </a:endParaRPr>
          </a:p>
        </p:txBody>
      </p:sp>
      <p:sp>
        <p:nvSpPr>
          <p:cNvPr id="30725" name="Rectangle 5"/>
          <p:cNvSpPr>
            <a:spLocks noGrp="1" noChangeArrowheads="1"/>
          </p:cNvSpPr>
          <p:nvPr>
            <p:ph type="title"/>
          </p:nvPr>
        </p:nvSpPr>
        <p:spPr>
          <a:xfrm>
            <a:off x="0" y="76200"/>
            <a:ext cx="9144000" cy="1143000"/>
          </a:xfrm>
          <a:noFill/>
          <a:ln/>
        </p:spPr>
        <p:txBody>
          <a:bodyPr>
            <a:normAutofit/>
          </a:bodyPr>
          <a:lstStyle/>
          <a:p>
            <a:r>
              <a:rPr lang="en-US" sz="3600" b="1" dirty="0" smtClean="0">
                <a:solidFill>
                  <a:srgbClr val="FFFF00"/>
                </a:solidFill>
              </a:rPr>
              <a:t>Diet  </a:t>
            </a:r>
            <a:r>
              <a:rPr lang="en-US" sz="3600" b="1" dirty="0" err="1" smtClean="0">
                <a:solidFill>
                  <a:srgbClr val="FFFF00"/>
                </a:solidFill>
              </a:rPr>
              <a:t>contd</a:t>
            </a:r>
            <a:r>
              <a:rPr lang="en-US" sz="3600" b="1" dirty="0" smtClean="0">
                <a:solidFill>
                  <a:srgbClr val="FFFF00"/>
                </a:solidFill>
              </a:rPr>
              <a:t>…</a:t>
            </a:r>
            <a:endParaRPr lang="en-US" sz="3600" b="1" dirty="0">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600" b="1" dirty="0" smtClean="0">
                <a:solidFill>
                  <a:srgbClr val="FFFF00"/>
                </a:solidFill>
              </a:rPr>
              <a:t>Mediterranean diet improves cognition: the PREDIMED-NAVARRA </a:t>
            </a:r>
            <a:r>
              <a:rPr lang="en-US" sz="3600" b="1" dirty="0" err="1" smtClean="0">
                <a:solidFill>
                  <a:srgbClr val="FFFF00"/>
                </a:solidFill>
              </a:rPr>
              <a:t>randomised</a:t>
            </a:r>
            <a:r>
              <a:rPr lang="en-US" sz="3600" b="1" dirty="0" smtClean="0">
                <a:solidFill>
                  <a:srgbClr val="FFFF00"/>
                </a:solidFill>
              </a:rPr>
              <a:t> trial</a:t>
            </a:r>
            <a:endParaRPr lang="en-US" sz="3600" b="1" dirty="0">
              <a:solidFill>
                <a:srgbClr val="FFFF00"/>
              </a:solidFill>
            </a:endParaRPr>
          </a:p>
        </p:txBody>
      </p:sp>
      <p:pic>
        <p:nvPicPr>
          <p:cNvPr id="112642" name="Picture 2" descr="C:\Users\Rashi\Desktop\images (3).jpg"/>
          <p:cNvPicPr>
            <a:picLocks noChangeAspect="1" noChangeArrowheads="1"/>
          </p:cNvPicPr>
          <p:nvPr/>
        </p:nvPicPr>
        <p:blipFill>
          <a:blip r:embed="rId3"/>
          <a:srcRect/>
          <a:stretch>
            <a:fillRect/>
          </a:stretch>
        </p:blipFill>
        <p:spPr bwMode="auto">
          <a:xfrm>
            <a:off x="1371600" y="1418493"/>
            <a:ext cx="6309285" cy="5210907"/>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600" b="1" dirty="0" smtClean="0">
                <a:solidFill>
                  <a:srgbClr val="FFFF00"/>
                </a:solidFill>
              </a:rPr>
              <a:t>Mediterranean diet improves cognition: the PREDIMED-NAVARRA </a:t>
            </a:r>
            <a:r>
              <a:rPr lang="en-US" sz="3600" b="1" dirty="0" err="1" smtClean="0">
                <a:solidFill>
                  <a:srgbClr val="FFFF00"/>
                </a:solidFill>
              </a:rPr>
              <a:t>randomised</a:t>
            </a:r>
            <a:r>
              <a:rPr lang="en-US" sz="3600" b="1" dirty="0" smtClean="0">
                <a:solidFill>
                  <a:srgbClr val="FFFF00"/>
                </a:solidFill>
              </a:rPr>
              <a:t> trial</a:t>
            </a:r>
            <a:endParaRPr lang="en-US" sz="3600" b="1" dirty="0">
              <a:solidFill>
                <a:srgbClr val="FFFF00"/>
              </a:solidFill>
            </a:endParaRPr>
          </a:p>
        </p:txBody>
      </p:sp>
      <p:sp>
        <p:nvSpPr>
          <p:cNvPr id="4" name="TextBox 3"/>
          <p:cNvSpPr txBox="1"/>
          <p:nvPr/>
        </p:nvSpPr>
        <p:spPr>
          <a:xfrm>
            <a:off x="304800" y="1669068"/>
            <a:ext cx="8534400" cy="2744341"/>
          </a:xfrm>
          <a:prstGeom prst="rect">
            <a:avLst/>
          </a:prstGeom>
          <a:noFill/>
        </p:spPr>
        <p:txBody>
          <a:bodyPr wrap="square" rtlCol="0">
            <a:spAutoFit/>
          </a:bodyPr>
          <a:lstStyle/>
          <a:p>
            <a:pPr>
              <a:lnSpc>
                <a:spcPts val="2800"/>
              </a:lnSpc>
              <a:spcBef>
                <a:spcPts val="600"/>
              </a:spcBef>
              <a:spcAft>
                <a:spcPts val="600"/>
              </a:spcAft>
              <a:buClr>
                <a:srgbClr val="FF0000"/>
              </a:buClr>
              <a:buFont typeface="Wingdings" pitchFamily="2" charset="2"/>
              <a:buChar char="v"/>
            </a:pPr>
            <a:r>
              <a:rPr lang="en-US" sz="2400" dirty="0" smtClean="0">
                <a:solidFill>
                  <a:schemeClr val="bg1"/>
                </a:solidFill>
              </a:rPr>
              <a:t>Multicentre </a:t>
            </a:r>
            <a:r>
              <a:rPr lang="en-US" sz="2400" dirty="0" err="1" smtClean="0">
                <a:solidFill>
                  <a:schemeClr val="bg1"/>
                </a:solidFill>
              </a:rPr>
              <a:t>randomised</a:t>
            </a:r>
            <a:r>
              <a:rPr lang="en-US" sz="2400" dirty="0" smtClean="0">
                <a:solidFill>
                  <a:schemeClr val="bg1"/>
                </a:solidFill>
              </a:rPr>
              <a:t> primary prevention trial</a:t>
            </a:r>
          </a:p>
          <a:p>
            <a:pPr>
              <a:buClr>
                <a:srgbClr val="FF0000"/>
              </a:buClr>
              <a:buFont typeface="Wingdings" pitchFamily="2" charset="2"/>
              <a:buChar char="v"/>
            </a:pPr>
            <a:r>
              <a:rPr lang="en-US" sz="2400" dirty="0" smtClean="0">
                <a:solidFill>
                  <a:schemeClr val="bg1"/>
                </a:solidFill>
              </a:rPr>
              <a:t>n-=522 participants at high vascular risk (44.6% men, age </a:t>
            </a:r>
          </a:p>
          <a:p>
            <a:pPr>
              <a:buClr>
                <a:srgbClr val="FF0000"/>
              </a:buClr>
            </a:pPr>
            <a:r>
              <a:rPr lang="en-US" sz="2400" dirty="0" smtClean="0">
                <a:solidFill>
                  <a:schemeClr val="bg1"/>
                </a:solidFill>
              </a:rPr>
              <a:t>    74.6±5.7 years)</a:t>
            </a:r>
          </a:p>
          <a:p>
            <a:pPr>
              <a:buClr>
                <a:srgbClr val="FF0000"/>
              </a:buClr>
              <a:buFont typeface="Wingdings" pitchFamily="2" charset="2"/>
              <a:buChar char="v"/>
            </a:pPr>
            <a:r>
              <a:rPr lang="en-US" sz="2400" dirty="0" smtClean="0">
                <a:solidFill>
                  <a:schemeClr val="bg1"/>
                </a:solidFill>
              </a:rPr>
              <a:t>Two Med Diets (supplemented with either extra-virgin olive oil or </a:t>
            </a:r>
          </a:p>
          <a:p>
            <a:pPr>
              <a:buClr>
                <a:srgbClr val="FF0000"/>
              </a:buClr>
            </a:pPr>
            <a:r>
              <a:rPr lang="en-US" sz="2400" dirty="0" smtClean="0">
                <a:solidFill>
                  <a:schemeClr val="bg1"/>
                </a:solidFill>
              </a:rPr>
              <a:t>     mixed nuts) versus a low fat control diet</a:t>
            </a:r>
          </a:p>
          <a:p>
            <a:pPr>
              <a:buClr>
                <a:srgbClr val="FF0000"/>
              </a:buClr>
            </a:pPr>
            <a:endParaRPr lang="en-US" sz="2400" dirty="0" smtClean="0">
              <a:solidFill>
                <a:schemeClr val="bg1"/>
              </a:solidFill>
            </a:endParaRPr>
          </a:p>
          <a:p>
            <a:pPr>
              <a:buClr>
                <a:srgbClr val="FF0000"/>
              </a:buClr>
            </a:pPr>
            <a:endParaRPr lang="en-US" sz="2400" dirty="0" smtClean="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600" b="1" dirty="0" smtClean="0">
                <a:solidFill>
                  <a:srgbClr val="FFFF00"/>
                </a:solidFill>
              </a:rPr>
              <a:t>Mediterranean diet improves cognition: the PREDIMED-NAVARRA </a:t>
            </a:r>
            <a:r>
              <a:rPr lang="en-US" sz="3600" b="1" dirty="0" err="1" smtClean="0">
                <a:solidFill>
                  <a:srgbClr val="FFFF00"/>
                </a:solidFill>
              </a:rPr>
              <a:t>randomised</a:t>
            </a:r>
            <a:r>
              <a:rPr lang="en-US" sz="3600" b="1" dirty="0" smtClean="0">
                <a:solidFill>
                  <a:srgbClr val="FFFF00"/>
                </a:solidFill>
              </a:rPr>
              <a:t> trial</a:t>
            </a:r>
            <a:endParaRPr lang="en-US" sz="3600" b="1" dirty="0">
              <a:solidFill>
                <a:srgbClr val="FFFF00"/>
              </a:solidFill>
            </a:endParaRPr>
          </a:p>
        </p:txBody>
      </p:sp>
      <p:sp>
        <p:nvSpPr>
          <p:cNvPr id="4" name="TextBox 3"/>
          <p:cNvSpPr txBox="1"/>
          <p:nvPr/>
        </p:nvSpPr>
        <p:spPr>
          <a:xfrm>
            <a:off x="304800" y="1669068"/>
            <a:ext cx="8534400" cy="4960332"/>
          </a:xfrm>
          <a:prstGeom prst="rect">
            <a:avLst/>
          </a:prstGeom>
          <a:noFill/>
        </p:spPr>
        <p:txBody>
          <a:bodyPr wrap="square" rtlCol="0">
            <a:spAutoFit/>
          </a:bodyPr>
          <a:lstStyle/>
          <a:p>
            <a:pPr>
              <a:lnSpc>
                <a:spcPts val="2800"/>
              </a:lnSpc>
              <a:spcBef>
                <a:spcPts val="600"/>
              </a:spcBef>
              <a:spcAft>
                <a:spcPts val="600"/>
              </a:spcAft>
              <a:buClr>
                <a:schemeClr val="tx1">
                  <a:lumMod val="65000"/>
                  <a:lumOff val="35000"/>
                </a:schemeClr>
              </a:buClr>
              <a:buFont typeface="Wingdings" pitchFamily="2" charset="2"/>
              <a:buChar char="v"/>
            </a:pPr>
            <a:r>
              <a:rPr lang="en-US" sz="2400" dirty="0" smtClean="0">
                <a:solidFill>
                  <a:schemeClr val="tx1">
                    <a:lumMod val="65000"/>
                    <a:lumOff val="35000"/>
                  </a:schemeClr>
                </a:solidFill>
              </a:rPr>
              <a:t>Multicentre </a:t>
            </a:r>
            <a:r>
              <a:rPr lang="en-US" sz="2400" dirty="0" err="1" smtClean="0">
                <a:solidFill>
                  <a:schemeClr val="tx1">
                    <a:lumMod val="65000"/>
                    <a:lumOff val="35000"/>
                  </a:schemeClr>
                </a:solidFill>
              </a:rPr>
              <a:t>randomised</a:t>
            </a:r>
            <a:r>
              <a:rPr lang="en-US" sz="2400" dirty="0" smtClean="0">
                <a:solidFill>
                  <a:schemeClr val="tx1">
                    <a:lumMod val="65000"/>
                    <a:lumOff val="35000"/>
                  </a:schemeClr>
                </a:solidFill>
              </a:rPr>
              <a:t> primary prevention trial</a:t>
            </a:r>
          </a:p>
          <a:p>
            <a:pPr>
              <a:buClr>
                <a:schemeClr val="tx1">
                  <a:lumMod val="65000"/>
                  <a:lumOff val="35000"/>
                </a:schemeClr>
              </a:buClr>
              <a:buFont typeface="Wingdings" pitchFamily="2" charset="2"/>
              <a:buChar char="v"/>
            </a:pPr>
            <a:r>
              <a:rPr lang="en-US" sz="2400" dirty="0" smtClean="0">
                <a:solidFill>
                  <a:schemeClr val="tx1">
                    <a:lumMod val="65000"/>
                    <a:lumOff val="35000"/>
                  </a:schemeClr>
                </a:solidFill>
              </a:rPr>
              <a:t>n-=522 participants at high vascular risk (44.6% men, age </a:t>
            </a:r>
          </a:p>
          <a:p>
            <a:pPr>
              <a:buClr>
                <a:schemeClr val="tx1">
                  <a:lumMod val="65000"/>
                  <a:lumOff val="35000"/>
                </a:schemeClr>
              </a:buClr>
            </a:pPr>
            <a:r>
              <a:rPr lang="en-US" sz="2400" dirty="0" smtClean="0">
                <a:solidFill>
                  <a:schemeClr val="tx1">
                    <a:lumMod val="65000"/>
                    <a:lumOff val="35000"/>
                  </a:schemeClr>
                </a:solidFill>
              </a:rPr>
              <a:t>    74.6±5.7 years)</a:t>
            </a:r>
          </a:p>
          <a:p>
            <a:pPr>
              <a:buClr>
                <a:schemeClr val="tx1">
                  <a:lumMod val="65000"/>
                  <a:lumOff val="35000"/>
                </a:schemeClr>
              </a:buClr>
              <a:buFont typeface="Wingdings" pitchFamily="2" charset="2"/>
              <a:buChar char="v"/>
            </a:pPr>
            <a:r>
              <a:rPr lang="en-US" sz="2400" dirty="0" smtClean="0">
                <a:solidFill>
                  <a:schemeClr val="tx1">
                    <a:lumMod val="65000"/>
                    <a:lumOff val="35000"/>
                  </a:schemeClr>
                </a:solidFill>
              </a:rPr>
              <a:t>Two Med Diets (supplemented with either extra-virgin olive oil or </a:t>
            </a:r>
          </a:p>
          <a:p>
            <a:pPr>
              <a:buClr>
                <a:schemeClr val="tx1">
                  <a:lumMod val="65000"/>
                  <a:lumOff val="35000"/>
                </a:schemeClr>
              </a:buClr>
            </a:pPr>
            <a:r>
              <a:rPr lang="en-US" sz="2400" dirty="0" smtClean="0">
                <a:solidFill>
                  <a:schemeClr val="tx1">
                    <a:lumMod val="65000"/>
                    <a:lumOff val="35000"/>
                  </a:schemeClr>
                </a:solidFill>
              </a:rPr>
              <a:t>     mixed nuts) versus a low fat control diet</a:t>
            </a:r>
          </a:p>
          <a:p>
            <a:pPr>
              <a:buClr>
                <a:srgbClr val="FF0000"/>
              </a:buClr>
              <a:buFont typeface="Wingdings" pitchFamily="2" charset="2"/>
              <a:buChar char="v"/>
            </a:pPr>
            <a:r>
              <a:rPr lang="en-US" sz="2400" dirty="0" smtClean="0">
                <a:solidFill>
                  <a:schemeClr val="bg1"/>
                </a:solidFill>
              </a:rPr>
              <a:t>MMSE and CDT were done at baseline and after 6.5 years of </a:t>
            </a:r>
          </a:p>
          <a:p>
            <a:pPr>
              <a:buClr>
                <a:srgbClr val="FF0000"/>
              </a:buClr>
            </a:pPr>
            <a:r>
              <a:rPr lang="en-US" sz="2400" dirty="0" smtClean="0">
                <a:solidFill>
                  <a:schemeClr val="bg1"/>
                </a:solidFill>
              </a:rPr>
              <a:t>     nutritional intervention</a:t>
            </a:r>
          </a:p>
          <a:p>
            <a:pPr>
              <a:buClr>
                <a:schemeClr val="tx1">
                  <a:lumMod val="65000"/>
                  <a:lumOff val="35000"/>
                </a:schemeClr>
              </a:buClr>
              <a:buFont typeface="Wingdings" pitchFamily="2" charset="2"/>
              <a:buChar char="v"/>
            </a:pPr>
            <a:r>
              <a:rPr lang="en-US" sz="2400" dirty="0" smtClean="0">
                <a:solidFill>
                  <a:schemeClr val="tx1">
                    <a:lumMod val="65000"/>
                    <a:lumOff val="35000"/>
                  </a:schemeClr>
                </a:solidFill>
              </a:rPr>
              <a:t>Med Diet + EV00 and Med Diet + nuts showed higher mean </a:t>
            </a:r>
          </a:p>
          <a:p>
            <a:pPr>
              <a:buClr>
                <a:schemeClr val="tx1">
                  <a:lumMod val="65000"/>
                  <a:lumOff val="35000"/>
                </a:schemeClr>
              </a:buClr>
            </a:pPr>
            <a:r>
              <a:rPr lang="en-US" sz="2400" dirty="0" smtClean="0">
                <a:solidFill>
                  <a:schemeClr val="tx1">
                    <a:lumMod val="65000"/>
                    <a:lumOff val="35000"/>
                  </a:schemeClr>
                </a:solidFill>
              </a:rPr>
              <a:t>     MMSE and CD scores with significant differences versus controls</a:t>
            </a:r>
          </a:p>
          <a:p>
            <a:pPr>
              <a:buClr>
                <a:schemeClr val="tx1">
                  <a:lumMod val="65000"/>
                  <a:lumOff val="35000"/>
                </a:schemeClr>
              </a:buClr>
              <a:buFont typeface="Wingdings" pitchFamily="2" charset="2"/>
              <a:buChar char="v"/>
            </a:pPr>
            <a:r>
              <a:rPr lang="en-US" sz="2400" dirty="0" smtClean="0">
                <a:solidFill>
                  <a:schemeClr val="tx1">
                    <a:lumMod val="65000"/>
                    <a:lumOff val="35000"/>
                  </a:schemeClr>
                </a:solidFill>
              </a:rPr>
              <a:t>An intervention with Med Diets enhanced with either EV00 or </a:t>
            </a:r>
          </a:p>
          <a:p>
            <a:pPr>
              <a:buClr>
                <a:schemeClr val="tx1">
                  <a:lumMod val="65000"/>
                  <a:lumOff val="35000"/>
                </a:schemeClr>
              </a:buClr>
            </a:pPr>
            <a:r>
              <a:rPr lang="en-US" sz="2400" dirty="0" smtClean="0">
                <a:solidFill>
                  <a:schemeClr val="tx1">
                    <a:lumMod val="65000"/>
                    <a:lumOff val="35000"/>
                  </a:schemeClr>
                </a:solidFill>
              </a:rPr>
              <a:t>    nuts appears to improve cognition compared with a low fat diet </a:t>
            </a:r>
          </a:p>
          <a:p>
            <a:pPr>
              <a:buClr>
                <a:srgbClr val="FF0000"/>
              </a:buClr>
            </a:pPr>
            <a:endParaRPr lang="en-US" sz="2400" dirty="0" smtClean="0">
              <a:solidFill>
                <a:schemeClr val="bg1"/>
              </a:solidFill>
            </a:endParaRPr>
          </a:p>
          <a:p>
            <a:pPr>
              <a:buClr>
                <a:srgbClr val="FF0000"/>
              </a:buClr>
            </a:pPr>
            <a:endParaRPr lang="en-US" sz="2400" dirty="0" smtClean="0">
              <a:solidFill>
                <a:schemeClr val="bg1"/>
              </a:solidFill>
            </a:endParaRPr>
          </a:p>
        </p:txBody>
      </p:sp>
      <p:sp>
        <p:nvSpPr>
          <p:cNvPr id="5" name="TextBox 4"/>
          <p:cNvSpPr txBox="1"/>
          <p:nvPr/>
        </p:nvSpPr>
        <p:spPr>
          <a:xfrm>
            <a:off x="609600" y="6135469"/>
            <a:ext cx="7848600" cy="646331"/>
          </a:xfrm>
          <a:prstGeom prst="rect">
            <a:avLst/>
          </a:prstGeom>
          <a:noFill/>
        </p:spPr>
        <p:txBody>
          <a:bodyPr wrap="square" rtlCol="0">
            <a:spAutoFit/>
          </a:bodyPr>
          <a:lstStyle/>
          <a:p>
            <a:r>
              <a:rPr lang="en-US" dirty="0" smtClean="0">
                <a:solidFill>
                  <a:srgbClr val="92D050"/>
                </a:solidFill>
              </a:rPr>
              <a:t>Martinez-</a:t>
            </a:r>
            <a:r>
              <a:rPr lang="en-US" dirty="0" err="1" smtClean="0">
                <a:solidFill>
                  <a:srgbClr val="92D050"/>
                </a:solidFill>
              </a:rPr>
              <a:t>Lapiscina</a:t>
            </a:r>
            <a:r>
              <a:rPr lang="en-US" dirty="0" smtClean="0">
                <a:solidFill>
                  <a:srgbClr val="92D050"/>
                </a:solidFill>
              </a:rPr>
              <a:t> EH, </a:t>
            </a:r>
            <a:r>
              <a:rPr lang="en-US" dirty="0" err="1" smtClean="0">
                <a:solidFill>
                  <a:srgbClr val="92D050"/>
                </a:solidFill>
              </a:rPr>
              <a:t>Clavero</a:t>
            </a:r>
            <a:r>
              <a:rPr lang="en-US" dirty="0" smtClean="0">
                <a:solidFill>
                  <a:srgbClr val="92D050"/>
                </a:solidFill>
              </a:rPr>
              <a:t> P, Toledo E et al. J </a:t>
            </a:r>
            <a:r>
              <a:rPr lang="en-US" dirty="0" err="1" smtClean="0">
                <a:solidFill>
                  <a:srgbClr val="92D050"/>
                </a:solidFill>
              </a:rPr>
              <a:t>Neurol</a:t>
            </a:r>
            <a:r>
              <a:rPr lang="en-US" dirty="0" smtClean="0">
                <a:solidFill>
                  <a:srgbClr val="92D050"/>
                </a:solidFill>
              </a:rPr>
              <a:t> </a:t>
            </a:r>
            <a:r>
              <a:rPr lang="en-US" dirty="0" err="1" smtClean="0">
                <a:solidFill>
                  <a:srgbClr val="92D050"/>
                </a:solidFill>
              </a:rPr>
              <a:t>Neurosurg</a:t>
            </a:r>
            <a:r>
              <a:rPr lang="en-US" dirty="0" smtClean="0">
                <a:solidFill>
                  <a:srgbClr val="92D050"/>
                </a:solidFill>
              </a:rPr>
              <a:t> </a:t>
            </a:r>
            <a:r>
              <a:rPr lang="en-US" dirty="0" err="1" smtClean="0">
                <a:solidFill>
                  <a:srgbClr val="92D050"/>
                </a:solidFill>
              </a:rPr>
              <a:t>Psychiartry</a:t>
            </a:r>
            <a:r>
              <a:rPr lang="en-US" dirty="0" smtClean="0">
                <a:solidFill>
                  <a:srgbClr val="92D050"/>
                </a:solidFill>
              </a:rPr>
              <a:t> 2013;84:1318-25.</a:t>
            </a:r>
            <a:endParaRPr lang="en-US" dirty="0">
              <a:solidFill>
                <a:srgbClr val="92D05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1371600" y="98425"/>
            <a:ext cx="6629400" cy="701675"/>
          </a:xfrm>
          <a:prstGeom prst="rect">
            <a:avLst/>
          </a:prstGeom>
          <a:noFill/>
          <a:ln w="9525">
            <a:noFill/>
            <a:miter lim="800000"/>
            <a:headEnd/>
            <a:tailEnd/>
          </a:ln>
          <a:effectLst/>
        </p:spPr>
        <p:txBody>
          <a:bodyPr>
            <a:spAutoFit/>
          </a:bodyPr>
          <a:lstStyle/>
          <a:p>
            <a:pPr algn="ctr">
              <a:spcBef>
                <a:spcPct val="50000"/>
              </a:spcBef>
            </a:pPr>
            <a:r>
              <a:rPr lang="en-US" sz="4000" b="1" dirty="0" smtClean="0">
                <a:solidFill>
                  <a:srgbClr val="FFFF00"/>
                </a:solidFill>
              </a:rPr>
              <a:t>Clock drawing test</a:t>
            </a:r>
            <a:endParaRPr lang="en-US" sz="4000" b="1" dirty="0">
              <a:solidFill>
                <a:srgbClr val="FFFF00"/>
              </a:solidFill>
            </a:endParaRPr>
          </a:p>
        </p:txBody>
      </p:sp>
      <p:sp>
        <p:nvSpPr>
          <p:cNvPr id="73731" name="Text Box 3"/>
          <p:cNvSpPr txBox="1">
            <a:spLocks noChangeArrowheads="1"/>
          </p:cNvSpPr>
          <p:nvPr/>
        </p:nvSpPr>
        <p:spPr bwMode="auto">
          <a:xfrm>
            <a:off x="1219200" y="5997575"/>
            <a:ext cx="6096000" cy="779463"/>
          </a:xfrm>
          <a:prstGeom prst="rect">
            <a:avLst/>
          </a:prstGeom>
          <a:noFill/>
          <a:ln w="9525">
            <a:noFill/>
            <a:miter lim="800000"/>
            <a:headEnd/>
            <a:tailEnd/>
          </a:ln>
          <a:effectLst/>
        </p:spPr>
        <p:txBody>
          <a:bodyPr>
            <a:spAutoFit/>
          </a:bodyPr>
          <a:lstStyle/>
          <a:p>
            <a:pPr algn="ctr">
              <a:spcBef>
                <a:spcPct val="50000"/>
              </a:spcBef>
            </a:pPr>
            <a:r>
              <a:rPr lang="en-US">
                <a:solidFill>
                  <a:schemeClr val="bg1"/>
                </a:solidFill>
              </a:rPr>
              <a:t>          Task: Draw face of clock with numbers and indicate </a:t>
            </a:r>
          </a:p>
          <a:p>
            <a:pPr algn="ctr">
              <a:spcBef>
                <a:spcPct val="50000"/>
              </a:spcBef>
            </a:pPr>
            <a:r>
              <a:rPr lang="en-US">
                <a:solidFill>
                  <a:schemeClr val="bg1"/>
                </a:solidFill>
              </a:rPr>
              <a:t>          hands at “ten minutes after eleven” </a:t>
            </a:r>
          </a:p>
        </p:txBody>
      </p:sp>
      <p:pic>
        <p:nvPicPr>
          <p:cNvPr id="73732" name="Picture 4"/>
          <p:cNvPicPr>
            <a:picLocks noChangeAspect="1" noChangeArrowheads="1"/>
          </p:cNvPicPr>
          <p:nvPr/>
        </p:nvPicPr>
        <p:blipFill>
          <a:blip r:embed="rId2"/>
          <a:srcRect/>
          <a:stretch>
            <a:fillRect/>
          </a:stretch>
        </p:blipFill>
        <p:spPr bwMode="auto">
          <a:xfrm>
            <a:off x="2133600" y="771525"/>
            <a:ext cx="4876800" cy="51054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600" b="1" dirty="0" smtClean="0">
                <a:solidFill>
                  <a:srgbClr val="FFFF00"/>
                </a:solidFill>
              </a:rPr>
              <a:t>Mediterranean diet improves cognition: the PREDIMED-NAVARRA </a:t>
            </a:r>
            <a:r>
              <a:rPr lang="en-US" sz="3600" b="1" dirty="0" err="1" smtClean="0">
                <a:solidFill>
                  <a:srgbClr val="FFFF00"/>
                </a:solidFill>
              </a:rPr>
              <a:t>randomised</a:t>
            </a:r>
            <a:r>
              <a:rPr lang="en-US" sz="3600" b="1" dirty="0" smtClean="0">
                <a:solidFill>
                  <a:srgbClr val="FFFF00"/>
                </a:solidFill>
              </a:rPr>
              <a:t> trial</a:t>
            </a:r>
            <a:endParaRPr lang="en-US" sz="3600" b="1" dirty="0">
              <a:solidFill>
                <a:srgbClr val="FFFF00"/>
              </a:solidFill>
            </a:endParaRPr>
          </a:p>
        </p:txBody>
      </p:sp>
      <p:sp>
        <p:nvSpPr>
          <p:cNvPr id="4" name="TextBox 3"/>
          <p:cNvSpPr txBox="1"/>
          <p:nvPr/>
        </p:nvSpPr>
        <p:spPr>
          <a:xfrm>
            <a:off x="304800" y="1669068"/>
            <a:ext cx="8534400" cy="4960332"/>
          </a:xfrm>
          <a:prstGeom prst="rect">
            <a:avLst/>
          </a:prstGeom>
          <a:noFill/>
        </p:spPr>
        <p:txBody>
          <a:bodyPr wrap="square" rtlCol="0">
            <a:spAutoFit/>
          </a:bodyPr>
          <a:lstStyle/>
          <a:p>
            <a:pPr>
              <a:lnSpc>
                <a:spcPts val="2800"/>
              </a:lnSpc>
              <a:spcBef>
                <a:spcPts val="600"/>
              </a:spcBef>
              <a:spcAft>
                <a:spcPts val="600"/>
              </a:spcAft>
              <a:buClr>
                <a:schemeClr val="tx1">
                  <a:lumMod val="65000"/>
                  <a:lumOff val="35000"/>
                </a:schemeClr>
              </a:buClr>
              <a:buFont typeface="Wingdings" pitchFamily="2" charset="2"/>
              <a:buChar char="v"/>
            </a:pPr>
            <a:r>
              <a:rPr lang="en-US" sz="2400" dirty="0" smtClean="0">
                <a:solidFill>
                  <a:schemeClr val="tx1">
                    <a:lumMod val="65000"/>
                    <a:lumOff val="35000"/>
                  </a:schemeClr>
                </a:solidFill>
              </a:rPr>
              <a:t>Multicentre </a:t>
            </a:r>
            <a:r>
              <a:rPr lang="en-US" sz="2400" dirty="0" err="1" smtClean="0">
                <a:solidFill>
                  <a:schemeClr val="tx1">
                    <a:lumMod val="65000"/>
                    <a:lumOff val="35000"/>
                  </a:schemeClr>
                </a:solidFill>
              </a:rPr>
              <a:t>randomised</a:t>
            </a:r>
            <a:r>
              <a:rPr lang="en-US" sz="2400" dirty="0" smtClean="0">
                <a:solidFill>
                  <a:schemeClr val="tx1">
                    <a:lumMod val="65000"/>
                    <a:lumOff val="35000"/>
                  </a:schemeClr>
                </a:solidFill>
              </a:rPr>
              <a:t> primary prevention trial</a:t>
            </a:r>
          </a:p>
          <a:p>
            <a:pPr>
              <a:buClr>
                <a:schemeClr val="tx1">
                  <a:lumMod val="65000"/>
                  <a:lumOff val="35000"/>
                </a:schemeClr>
              </a:buClr>
              <a:buFont typeface="Wingdings" pitchFamily="2" charset="2"/>
              <a:buChar char="v"/>
            </a:pPr>
            <a:r>
              <a:rPr lang="en-US" sz="2400" dirty="0" smtClean="0">
                <a:solidFill>
                  <a:schemeClr val="tx1">
                    <a:lumMod val="65000"/>
                    <a:lumOff val="35000"/>
                  </a:schemeClr>
                </a:solidFill>
              </a:rPr>
              <a:t>n-=522 participants at high vascular risk (44.6% men, age </a:t>
            </a:r>
          </a:p>
          <a:p>
            <a:pPr>
              <a:buClr>
                <a:schemeClr val="tx1">
                  <a:lumMod val="65000"/>
                  <a:lumOff val="35000"/>
                </a:schemeClr>
              </a:buClr>
            </a:pPr>
            <a:r>
              <a:rPr lang="en-US" sz="2400" dirty="0" smtClean="0">
                <a:solidFill>
                  <a:schemeClr val="tx1">
                    <a:lumMod val="65000"/>
                    <a:lumOff val="35000"/>
                  </a:schemeClr>
                </a:solidFill>
              </a:rPr>
              <a:t>    74.6±5.7 years)</a:t>
            </a:r>
          </a:p>
          <a:p>
            <a:pPr>
              <a:buClr>
                <a:schemeClr val="tx1">
                  <a:lumMod val="65000"/>
                  <a:lumOff val="35000"/>
                </a:schemeClr>
              </a:buClr>
              <a:buFont typeface="Wingdings" pitchFamily="2" charset="2"/>
              <a:buChar char="v"/>
            </a:pPr>
            <a:r>
              <a:rPr lang="en-US" sz="2400" dirty="0" smtClean="0">
                <a:solidFill>
                  <a:schemeClr val="tx1">
                    <a:lumMod val="65000"/>
                    <a:lumOff val="35000"/>
                  </a:schemeClr>
                </a:solidFill>
              </a:rPr>
              <a:t>Two Med Diets (supplemented with either extra-virgin olive oil or </a:t>
            </a:r>
          </a:p>
          <a:p>
            <a:pPr>
              <a:buClr>
                <a:schemeClr val="tx1">
                  <a:lumMod val="65000"/>
                  <a:lumOff val="35000"/>
                </a:schemeClr>
              </a:buClr>
            </a:pPr>
            <a:r>
              <a:rPr lang="en-US" sz="2400" dirty="0" smtClean="0">
                <a:solidFill>
                  <a:schemeClr val="tx1">
                    <a:lumMod val="65000"/>
                    <a:lumOff val="35000"/>
                  </a:schemeClr>
                </a:solidFill>
              </a:rPr>
              <a:t>     mixed nuts) versus a low fat control diet</a:t>
            </a:r>
          </a:p>
          <a:p>
            <a:pPr>
              <a:buClr>
                <a:schemeClr val="tx1">
                  <a:lumMod val="65000"/>
                  <a:lumOff val="35000"/>
                </a:schemeClr>
              </a:buClr>
              <a:buFont typeface="Wingdings" pitchFamily="2" charset="2"/>
              <a:buChar char="v"/>
            </a:pPr>
            <a:r>
              <a:rPr lang="en-US" sz="2400" dirty="0" smtClean="0">
                <a:solidFill>
                  <a:schemeClr val="tx1">
                    <a:lumMod val="65000"/>
                    <a:lumOff val="35000"/>
                  </a:schemeClr>
                </a:solidFill>
              </a:rPr>
              <a:t>MMSE and CDT were done at baseline and after 6.5 years of </a:t>
            </a:r>
          </a:p>
          <a:p>
            <a:pPr>
              <a:buClr>
                <a:schemeClr val="tx1">
                  <a:lumMod val="65000"/>
                  <a:lumOff val="35000"/>
                </a:schemeClr>
              </a:buClr>
            </a:pPr>
            <a:r>
              <a:rPr lang="en-US" sz="2400" dirty="0" smtClean="0">
                <a:solidFill>
                  <a:schemeClr val="tx1">
                    <a:lumMod val="65000"/>
                    <a:lumOff val="35000"/>
                  </a:schemeClr>
                </a:solidFill>
              </a:rPr>
              <a:t>     nutritional intervention</a:t>
            </a:r>
          </a:p>
          <a:p>
            <a:pPr>
              <a:buClr>
                <a:srgbClr val="FF0000"/>
              </a:buClr>
              <a:buFont typeface="Wingdings" pitchFamily="2" charset="2"/>
              <a:buChar char="v"/>
            </a:pPr>
            <a:r>
              <a:rPr lang="en-US" sz="2400" dirty="0" smtClean="0">
                <a:solidFill>
                  <a:schemeClr val="bg1"/>
                </a:solidFill>
              </a:rPr>
              <a:t>Med Diet + EV00 and Med Diet + nuts showed higher mean </a:t>
            </a:r>
          </a:p>
          <a:p>
            <a:pPr>
              <a:buClr>
                <a:srgbClr val="FF0000"/>
              </a:buClr>
            </a:pPr>
            <a:r>
              <a:rPr lang="en-US" sz="2400" dirty="0" smtClean="0">
                <a:solidFill>
                  <a:schemeClr val="bg1"/>
                </a:solidFill>
              </a:rPr>
              <a:t>     MMSE and CD scores with significant differences versus controls</a:t>
            </a:r>
          </a:p>
          <a:p>
            <a:pPr>
              <a:buClr>
                <a:srgbClr val="FF0000"/>
              </a:buClr>
              <a:buFont typeface="Wingdings" pitchFamily="2" charset="2"/>
              <a:buChar char="v"/>
            </a:pPr>
            <a:r>
              <a:rPr lang="en-US" sz="2400" dirty="0" smtClean="0">
                <a:solidFill>
                  <a:schemeClr val="bg1"/>
                </a:solidFill>
              </a:rPr>
              <a:t>An intervention with Med Diets enhanced with either EV00 or </a:t>
            </a:r>
          </a:p>
          <a:p>
            <a:pPr>
              <a:buClr>
                <a:srgbClr val="FF0000"/>
              </a:buClr>
            </a:pPr>
            <a:r>
              <a:rPr lang="en-US" sz="2400" dirty="0" smtClean="0">
                <a:solidFill>
                  <a:schemeClr val="bg1"/>
                </a:solidFill>
              </a:rPr>
              <a:t>    nuts appears to improve cognition compared with a low fat diet </a:t>
            </a:r>
          </a:p>
          <a:p>
            <a:pPr>
              <a:buClr>
                <a:srgbClr val="FF0000"/>
              </a:buClr>
            </a:pPr>
            <a:endParaRPr lang="en-US" sz="2400" dirty="0" smtClean="0">
              <a:solidFill>
                <a:schemeClr val="bg1"/>
              </a:solidFill>
            </a:endParaRPr>
          </a:p>
          <a:p>
            <a:pPr>
              <a:buClr>
                <a:srgbClr val="FF0000"/>
              </a:buClr>
            </a:pPr>
            <a:endParaRPr lang="en-US" sz="2400" dirty="0" smtClean="0">
              <a:solidFill>
                <a:schemeClr val="bg1"/>
              </a:solidFill>
            </a:endParaRPr>
          </a:p>
        </p:txBody>
      </p:sp>
      <p:sp>
        <p:nvSpPr>
          <p:cNvPr id="5" name="TextBox 4"/>
          <p:cNvSpPr txBox="1"/>
          <p:nvPr/>
        </p:nvSpPr>
        <p:spPr>
          <a:xfrm>
            <a:off x="609600" y="6135469"/>
            <a:ext cx="7848600" cy="646331"/>
          </a:xfrm>
          <a:prstGeom prst="rect">
            <a:avLst/>
          </a:prstGeom>
          <a:noFill/>
        </p:spPr>
        <p:txBody>
          <a:bodyPr wrap="square" rtlCol="0">
            <a:spAutoFit/>
          </a:bodyPr>
          <a:lstStyle/>
          <a:p>
            <a:r>
              <a:rPr lang="en-US" dirty="0" smtClean="0">
                <a:solidFill>
                  <a:srgbClr val="92D050"/>
                </a:solidFill>
              </a:rPr>
              <a:t>Martinez-</a:t>
            </a:r>
            <a:r>
              <a:rPr lang="en-US" dirty="0" err="1" smtClean="0">
                <a:solidFill>
                  <a:srgbClr val="92D050"/>
                </a:solidFill>
              </a:rPr>
              <a:t>Lapiscina</a:t>
            </a:r>
            <a:r>
              <a:rPr lang="en-US" dirty="0" smtClean="0">
                <a:solidFill>
                  <a:srgbClr val="92D050"/>
                </a:solidFill>
              </a:rPr>
              <a:t> EH, </a:t>
            </a:r>
            <a:r>
              <a:rPr lang="en-US" dirty="0" err="1" smtClean="0">
                <a:solidFill>
                  <a:srgbClr val="92D050"/>
                </a:solidFill>
              </a:rPr>
              <a:t>Clavero</a:t>
            </a:r>
            <a:r>
              <a:rPr lang="en-US" dirty="0" smtClean="0">
                <a:solidFill>
                  <a:srgbClr val="92D050"/>
                </a:solidFill>
              </a:rPr>
              <a:t> P, Toledo E et al. J </a:t>
            </a:r>
            <a:r>
              <a:rPr lang="en-US" dirty="0" err="1" smtClean="0">
                <a:solidFill>
                  <a:srgbClr val="92D050"/>
                </a:solidFill>
              </a:rPr>
              <a:t>Neurol</a:t>
            </a:r>
            <a:r>
              <a:rPr lang="en-US" dirty="0" smtClean="0">
                <a:solidFill>
                  <a:srgbClr val="92D050"/>
                </a:solidFill>
              </a:rPr>
              <a:t> </a:t>
            </a:r>
            <a:r>
              <a:rPr lang="en-US" dirty="0" err="1" smtClean="0">
                <a:solidFill>
                  <a:srgbClr val="92D050"/>
                </a:solidFill>
              </a:rPr>
              <a:t>Neurosurg</a:t>
            </a:r>
            <a:r>
              <a:rPr lang="en-US" dirty="0" smtClean="0">
                <a:solidFill>
                  <a:srgbClr val="92D050"/>
                </a:solidFill>
              </a:rPr>
              <a:t> </a:t>
            </a:r>
            <a:r>
              <a:rPr lang="en-US" dirty="0" err="1" smtClean="0">
                <a:solidFill>
                  <a:srgbClr val="92D050"/>
                </a:solidFill>
              </a:rPr>
              <a:t>Psychiartry</a:t>
            </a:r>
            <a:r>
              <a:rPr lang="en-US" dirty="0" smtClean="0">
                <a:solidFill>
                  <a:srgbClr val="92D050"/>
                </a:solidFill>
              </a:rPr>
              <a:t> 2013;84:1318-25.</a:t>
            </a:r>
            <a:endParaRPr lang="en-US" dirty="0">
              <a:solidFill>
                <a:srgbClr val="92D05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52400"/>
            <a:ext cx="7772400" cy="838200"/>
          </a:xfrm>
        </p:spPr>
        <p:txBody>
          <a:bodyPr/>
          <a:lstStyle/>
          <a:p>
            <a:r>
              <a:rPr lang="en-US" sz="3600" b="1" dirty="0" smtClean="0">
                <a:solidFill>
                  <a:srgbClr val="FFFF00"/>
                </a:solidFill>
              </a:rPr>
              <a:t>Cardiac</a:t>
            </a:r>
            <a:r>
              <a:rPr lang="en-US" sz="4000" b="1" dirty="0" smtClean="0">
                <a:solidFill>
                  <a:srgbClr val="FFFF00"/>
                </a:solidFill>
              </a:rPr>
              <a:t> risk factors</a:t>
            </a:r>
            <a:endParaRPr lang="en-US" sz="4000" b="1" dirty="0">
              <a:solidFill>
                <a:srgbClr val="FFFF00"/>
              </a:solidFill>
            </a:endParaRPr>
          </a:p>
        </p:txBody>
      </p:sp>
      <p:sp>
        <p:nvSpPr>
          <p:cNvPr id="7171" name="Rectangle 3"/>
          <p:cNvSpPr>
            <a:spLocks noGrp="1" noChangeArrowheads="1"/>
          </p:cNvSpPr>
          <p:nvPr>
            <p:ph type="body" idx="1"/>
          </p:nvPr>
        </p:nvSpPr>
        <p:spPr>
          <a:xfrm>
            <a:off x="990600" y="1219200"/>
            <a:ext cx="7772400" cy="4419600"/>
          </a:xfrm>
        </p:spPr>
        <p:txBody>
          <a:bodyPr>
            <a:normAutofit/>
          </a:bodyPr>
          <a:lstStyle/>
          <a:p>
            <a:pPr>
              <a:lnSpc>
                <a:spcPts val="2880"/>
              </a:lnSpc>
              <a:spcBef>
                <a:spcPts val="600"/>
              </a:spcBef>
              <a:spcAft>
                <a:spcPts val="600"/>
              </a:spcAft>
              <a:buClr>
                <a:srgbClr val="FF0000"/>
              </a:buClr>
              <a:buFont typeface="Wingdings" pitchFamily="2" charset="2"/>
              <a:buChar char="v"/>
            </a:pPr>
            <a:r>
              <a:rPr lang="en-US" sz="2400" dirty="0">
                <a:solidFill>
                  <a:schemeClr val="bg1"/>
                </a:solidFill>
              </a:rPr>
              <a:t>Hypertension</a:t>
            </a:r>
          </a:p>
          <a:p>
            <a:pPr>
              <a:lnSpc>
                <a:spcPts val="2880"/>
              </a:lnSpc>
              <a:spcBef>
                <a:spcPts val="600"/>
              </a:spcBef>
              <a:spcAft>
                <a:spcPts val="600"/>
              </a:spcAft>
              <a:buClr>
                <a:srgbClr val="FF0000"/>
              </a:buClr>
              <a:buFont typeface="Wingdings" pitchFamily="2" charset="2"/>
              <a:buNone/>
            </a:pPr>
            <a:r>
              <a:rPr lang="en-US" sz="2400" dirty="0">
                <a:solidFill>
                  <a:schemeClr val="bg1"/>
                </a:solidFill>
              </a:rPr>
              <a:t>	</a:t>
            </a:r>
            <a:r>
              <a:rPr lang="en-US" sz="2400" dirty="0" smtClean="0">
                <a:solidFill>
                  <a:schemeClr val="bg1"/>
                </a:solidFill>
              </a:rPr>
              <a:t>Most </a:t>
            </a:r>
            <a:r>
              <a:rPr lang="en-US" sz="2400" dirty="0">
                <a:solidFill>
                  <a:schemeClr val="bg1"/>
                </a:solidFill>
              </a:rPr>
              <a:t>robust link between hypertension </a:t>
            </a:r>
            <a:r>
              <a:rPr lang="en-US" sz="2400" dirty="0" smtClean="0">
                <a:solidFill>
                  <a:schemeClr val="bg1"/>
                </a:solidFill>
              </a:rPr>
              <a:t>and </a:t>
            </a:r>
            <a:r>
              <a:rPr lang="en-US" sz="2400" dirty="0">
                <a:solidFill>
                  <a:schemeClr val="bg1"/>
                </a:solidFill>
              </a:rPr>
              <a:t>cognitive decline. </a:t>
            </a:r>
            <a:r>
              <a:rPr lang="en-US" sz="2400" dirty="0" smtClean="0">
                <a:solidFill>
                  <a:schemeClr val="bg1"/>
                </a:solidFill>
              </a:rPr>
              <a:t>Antihypertensive treatment </a:t>
            </a:r>
            <a:r>
              <a:rPr lang="en-US" sz="2400" dirty="0">
                <a:solidFill>
                  <a:schemeClr val="bg1"/>
                </a:solidFill>
              </a:rPr>
              <a:t>for four years leads to 55% </a:t>
            </a:r>
            <a:r>
              <a:rPr lang="en-US" sz="2400" dirty="0" smtClean="0">
                <a:solidFill>
                  <a:schemeClr val="bg1"/>
                </a:solidFill>
              </a:rPr>
              <a:t>reduction </a:t>
            </a:r>
            <a:r>
              <a:rPr lang="en-US" sz="2400" dirty="0">
                <a:solidFill>
                  <a:schemeClr val="bg1"/>
                </a:solidFill>
              </a:rPr>
              <a:t>in dementia </a:t>
            </a:r>
            <a:r>
              <a:rPr lang="en-US" sz="2400" dirty="0" smtClean="0">
                <a:solidFill>
                  <a:schemeClr val="bg1"/>
                </a:solidFill>
              </a:rPr>
              <a:t>incidence</a:t>
            </a:r>
            <a:endParaRPr lang="en-US" sz="2400" dirty="0">
              <a:solidFill>
                <a:schemeClr val="bg1"/>
              </a:solidFill>
            </a:endParaRPr>
          </a:p>
          <a:p>
            <a:pPr>
              <a:lnSpc>
                <a:spcPts val="2880"/>
              </a:lnSpc>
              <a:spcBef>
                <a:spcPts val="600"/>
              </a:spcBef>
              <a:spcAft>
                <a:spcPts val="600"/>
              </a:spcAft>
              <a:buClr>
                <a:srgbClr val="FF0000"/>
              </a:buClr>
              <a:buFont typeface="Wingdings" pitchFamily="2" charset="2"/>
              <a:buChar char="v"/>
            </a:pPr>
            <a:r>
              <a:rPr lang="en-US" sz="2400" dirty="0">
                <a:solidFill>
                  <a:schemeClr val="bg1"/>
                </a:solidFill>
              </a:rPr>
              <a:t>Body Weight</a:t>
            </a:r>
          </a:p>
          <a:p>
            <a:pPr>
              <a:lnSpc>
                <a:spcPts val="2880"/>
              </a:lnSpc>
              <a:spcBef>
                <a:spcPts val="600"/>
              </a:spcBef>
              <a:spcAft>
                <a:spcPts val="600"/>
              </a:spcAft>
              <a:buClr>
                <a:srgbClr val="FF0000"/>
              </a:buClr>
              <a:buFont typeface="Wingdings" pitchFamily="2" charset="2"/>
              <a:buChar char="v"/>
            </a:pPr>
            <a:r>
              <a:rPr lang="en-US" sz="2400" dirty="0">
                <a:solidFill>
                  <a:schemeClr val="bg1"/>
                </a:solidFill>
              </a:rPr>
              <a:t>Cholesterol</a:t>
            </a:r>
          </a:p>
          <a:p>
            <a:pPr>
              <a:lnSpc>
                <a:spcPts val="2880"/>
              </a:lnSpc>
              <a:spcBef>
                <a:spcPts val="600"/>
              </a:spcBef>
              <a:spcAft>
                <a:spcPts val="600"/>
              </a:spcAft>
              <a:buClr>
                <a:srgbClr val="FF0000"/>
              </a:buClr>
              <a:buFont typeface="Wingdings" pitchFamily="2" charset="2"/>
              <a:buChar char="v"/>
            </a:pPr>
            <a:r>
              <a:rPr lang="en-US" sz="2400" dirty="0">
                <a:solidFill>
                  <a:schemeClr val="bg1"/>
                </a:solidFill>
              </a:rPr>
              <a:t>Smoking</a:t>
            </a:r>
          </a:p>
          <a:p>
            <a:pPr>
              <a:lnSpc>
                <a:spcPts val="2880"/>
              </a:lnSpc>
              <a:spcBef>
                <a:spcPts val="600"/>
              </a:spcBef>
              <a:spcAft>
                <a:spcPts val="600"/>
              </a:spcAft>
              <a:buClr>
                <a:srgbClr val="FF0000"/>
              </a:buClr>
              <a:buFont typeface="Wingdings" pitchFamily="2" charset="2"/>
              <a:buChar char="v"/>
            </a:pPr>
            <a:r>
              <a:rPr lang="en-US" sz="2400" dirty="0">
                <a:solidFill>
                  <a:schemeClr val="bg1"/>
                </a:solidFill>
              </a:rPr>
              <a:t>Alcohol Intake</a:t>
            </a:r>
          </a:p>
        </p:txBody>
      </p:sp>
      <p:sp>
        <p:nvSpPr>
          <p:cNvPr id="7173" name="Text Box 5"/>
          <p:cNvSpPr txBox="1">
            <a:spLocks noChangeArrowheads="1"/>
          </p:cNvSpPr>
          <p:nvPr/>
        </p:nvSpPr>
        <p:spPr bwMode="auto">
          <a:xfrm>
            <a:off x="838200" y="6262688"/>
            <a:ext cx="7772400" cy="366712"/>
          </a:xfrm>
          <a:prstGeom prst="rect">
            <a:avLst/>
          </a:prstGeom>
          <a:noFill/>
          <a:ln w="9525">
            <a:noFill/>
            <a:miter lim="800000"/>
            <a:headEnd/>
            <a:tailEnd/>
          </a:ln>
          <a:effectLst/>
        </p:spPr>
        <p:txBody>
          <a:bodyPr>
            <a:spAutoFit/>
          </a:bodyPr>
          <a:lstStyle/>
          <a:p>
            <a:pPr>
              <a:spcBef>
                <a:spcPct val="50000"/>
              </a:spcBef>
            </a:pPr>
            <a:r>
              <a:rPr lang="de-DE" sz="1800">
                <a:solidFill>
                  <a:srgbClr val="00CC00"/>
                </a:solidFill>
              </a:rPr>
              <a:t>Forette F, Seux ML, Staessen JA, et al</a:t>
            </a:r>
            <a:r>
              <a:rPr lang="en-US" sz="1800">
                <a:solidFill>
                  <a:srgbClr val="00CC00"/>
                </a:solidFill>
              </a:rPr>
              <a:t> </a:t>
            </a:r>
            <a:r>
              <a:rPr lang="en-US" sz="1800" i="1">
                <a:solidFill>
                  <a:srgbClr val="00CC00"/>
                </a:solidFill>
              </a:rPr>
              <a:t>Arch Intern Med.</a:t>
            </a:r>
            <a:r>
              <a:rPr lang="en-US" sz="1800">
                <a:solidFill>
                  <a:srgbClr val="00CC00"/>
                </a:solidFill>
              </a:rPr>
              <a:t> 2002;162:2046-2052.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4800" y="152400"/>
            <a:ext cx="8516938" cy="609600"/>
          </a:xfrm>
        </p:spPr>
        <p:txBody>
          <a:bodyPr>
            <a:normAutofit fontScale="90000"/>
          </a:bodyPr>
          <a:lstStyle/>
          <a:p>
            <a:r>
              <a:rPr lang="en-US" sz="4000" b="1" dirty="0" smtClean="0">
                <a:solidFill>
                  <a:srgbClr val="FFFF00"/>
                </a:solidFill>
              </a:rPr>
              <a:t>Hypertension and dementia</a:t>
            </a:r>
            <a:endParaRPr lang="en-US" sz="4000" b="1" dirty="0">
              <a:solidFill>
                <a:srgbClr val="FFFF00"/>
              </a:solidFill>
            </a:endParaRPr>
          </a:p>
        </p:txBody>
      </p:sp>
      <p:sp>
        <p:nvSpPr>
          <p:cNvPr id="48131" name="Rectangle 3"/>
          <p:cNvSpPr>
            <a:spLocks noGrp="1" noChangeArrowheads="1"/>
          </p:cNvSpPr>
          <p:nvPr>
            <p:ph type="body" idx="1"/>
          </p:nvPr>
        </p:nvSpPr>
        <p:spPr>
          <a:xfrm>
            <a:off x="152400" y="1371600"/>
            <a:ext cx="8915400" cy="5029200"/>
          </a:xfrm>
        </p:spPr>
        <p:txBody>
          <a:bodyPr>
            <a:normAutofit/>
          </a:bodyPr>
          <a:lstStyle/>
          <a:p>
            <a:pPr>
              <a:lnSpc>
                <a:spcPts val="2880"/>
              </a:lnSpc>
              <a:spcBef>
                <a:spcPts val="600"/>
              </a:spcBef>
              <a:spcAft>
                <a:spcPts val="600"/>
              </a:spcAft>
              <a:buClr>
                <a:srgbClr val="FF0000"/>
              </a:buClr>
              <a:buFont typeface="Wingdings" pitchFamily="2" charset="2"/>
              <a:buChar char="v"/>
            </a:pPr>
            <a:r>
              <a:rPr lang="en-US" sz="2400" dirty="0">
                <a:solidFill>
                  <a:schemeClr val="bg1"/>
                </a:solidFill>
              </a:rPr>
              <a:t>Risk factor for cognitive </a:t>
            </a:r>
            <a:r>
              <a:rPr lang="en-US" sz="2400" dirty="0" smtClean="0">
                <a:solidFill>
                  <a:schemeClr val="bg1"/>
                </a:solidFill>
              </a:rPr>
              <a:t>impairment</a:t>
            </a:r>
            <a:endParaRPr lang="en-US" sz="2400" dirty="0">
              <a:solidFill>
                <a:schemeClr val="bg1"/>
              </a:solidFill>
            </a:endParaRPr>
          </a:p>
          <a:p>
            <a:pPr>
              <a:lnSpc>
                <a:spcPts val="2880"/>
              </a:lnSpc>
              <a:spcBef>
                <a:spcPts val="600"/>
              </a:spcBef>
              <a:spcAft>
                <a:spcPts val="600"/>
              </a:spcAft>
              <a:buClr>
                <a:srgbClr val="FF0000"/>
              </a:buClr>
              <a:buFont typeface="Wingdings" pitchFamily="2" charset="2"/>
              <a:buChar char="v"/>
            </a:pPr>
            <a:r>
              <a:rPr lang="en-US" sz="2400" dirty="0">
                <a:solidFill>
                  <a:schemeClr val="bg1"/>
                </a:solidFill>
              </a:rPr>
              <a:t>Increased risk of strokes which may produce dementia (Multi-Infarct or Vascular Dementia</a:t>
            </a:r>
            <a:r>
              <a:rPr lang="en-US" sz="2400" dirty="0" smtClean="0">
                <a:solidFill>
                  <a:schemeClr val="bg1"/>
                </a:solidFill>
              </a:rPr>
              <a:t>)</a:t>
            </a:r>
            <a:endParaRPr lang="en-US" sz="2400" dirty="0">
              <a:solidFill>
                <a:schemeClr val="bg1"/>
              </a:solidFill>
            </a:endParaRPr>
          </a:p>
          <a:p>
            <a:pPr>
              <a:lnSpc>
                <a:spcPts val="2880"/>
              </a:lnSpc>
              <a:spcBef>
                <a:spcPts val="600"/>
              </a:spcBef>
              <a:spcAft>
                <a:spcPts val="600"/>
              </a:spcAft>
              <a:buClr>
                <a:srgbClr val="FF0000"/>
              </a:buClr>
              <a:buFont typeface="Wingdings" pitchFamily="2" charset="2"/>
              <a:buChar char="v"/>
            </a:pPr>
            <a:r>
              <a:rPr lang="en-US" sz="2400" dirty="0">
                <a:solidFill>
                  <a:schemeClr val="bg1"/>
                </a:solidFill>
              </a:rPr>
              <a:t>Associated with  </a:t>
            </a:r>
            <a:r>
              <a:rPr lang="en-US" sz="2400" dirty="0" err="1">
                <a:solidFill>
                  <a:schemeClr val="bg1"/>
                </a:solidFill>
              </a:rPr>
              <a:t>periventricular</a:t>
            </a:r>
            <a:r>
              <a:rPr lang="en-US" sz="2400" dirty="0">
                <a:solidFill>
                  <a:schemeClr val="bg1"/>
                </a:solidFill>
              </a:rPr>
              <a:t> white matter disease, which is independently associated with cognitive </a:t>
            </a:r>
            <a:r>
              <a:rPr lang="en-US" sz="2400" dirty="0" smtClean="0">
                <a:solidFill>
                  <a:schemeClr val="bg1"/>
                </a:solidFill>
              </a:rPr>
              <a:t>deficits</a:t>
            </a:r>
            <a:endParaRPr lang="en-US" sz="2400" dirty="0">
              <a:solidFill>
                <a:schemeClr val="bg1"/>
              </a:solidFill>
            </a:endParaRPr>
          </a:p>
          <a:p>
            <a:pPr>
              <a:lnSpc>
                <a:spcPts val="2880"/>
              </a:lnSpc>
              <a:spcBef>
                <a:spcPts val="600"/>
              </a:spcBef>
              <a:spcAft>
                <a:spcPts val="600"/>
              </a:spcAft>
              <a:buClr>
                <a:srgbClr val="FF0000"/>
              </a:buClr>
              <a:buFont typeface="Wingdings" pitchFamily="2" charset="2"/>
              <a:buChar char="v"/>
            </a:pPr>
            <a:r>
              <a:rPr lang="en-US" sz="2400" dirty="0">
                <a:solidFill>
                  <a:schemeClr val="bg1"/>
                </a:solidFill>
              </a:rPr>
              <a:t>50% reduction in the incidence of dementia in treated patients with isolated systolic </a:t>
            </a:r>
            <a:r>
              <a:rPr lang="en-US" sz="2400" dirty="0" smtClean="0">
                <a:solidFill>
                  <a:schemeClr val="bg1"/>
                </a:solidFill>
              </a:rPr>
              <a:t>hypertension</a:t>
            </a:r>
            <a:endParaRPr lang="en-US" sz="2400" dirty="0">
              <a:solidFill>
                <a:schemeClr val="bg1"/>
              </a:solidFill>
            </a:endParaRPr>
          </a:p>
          <a:p>
            <a:pPr>
              <a:lnSpc>
                <a:spcPts val="2880"/>
              </a:lnSpc>
              <a:spcBef>
                <a:spcPts val="600"/>
              </a:spcBef>
              <a:spcAft>
                <a:spcPts val="600"/>
              </a:spcAft>
              <a:buClr>
                <a:srgbClr val="FF0000"/>
              </a:buClr>
              <a:buFont typeface="Wingdings" pitchFamily="2" charset="2"/>
              <a:buChar char="v"/>
            </a:pPr>
            <a:r>
              <a:rPr lang="en-US" sz="2400" dirty="0">
                <a:solidFill>
                  <a:schemeClr val="bg1"/>
                </a:solidFill>
              </a:rPr>
              <a:t>Accelerates atherosclerosis which is another risk factor for Alzheimer’s disease and vascular </a:t>
            </a:r>
            <a:r>
              <a:rPr lang="en-US" sz="2400" dirty="0" smtClean="0">
                <a:solidFill>
                  <a:schemeClr val="bg1"/>
                </a:solidFill>
              </a:rPr>
              <a:t>dementia</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76200"/>
            <a:ext cx="8229600" cy="1143000"/>
          </a:xfrm>
        </p:spPr>
        <p:txBody>
          <a:bodyPr/>
          <a:lstStyle/>
          <a:p>
            <a:pPr eaLnBrk="1" hangingPunct="1"/>
            <a:r>
              <a:rPr lang="en-US" sz="3300" b="1" dirty="0" smtClean="0">
                <a:solidFill>
                  <a:srgbClr val="FFFF00"/>
                </a:solidFill>
              </a:rPr>
              <a:t>Global burden of neurological and mental disorders  (WHO 2014)</a:t>
            </a:r>
          </a:p>
        </p:txBody>
      </p:sp>
      <p:sp>
        <p:nvSpPr>
          <p:cNvPr id="4099" name="TextBox 3"/>
          <p:cNvSpPr txBox="1">
            <a:spLocks noChangeArrowheads="1"/>
          </p:cNvSpPr>
          <p:nvPr/>
        </p:nvSpPr>
        <p:spPr bwMode="auto">
          <a:xfrm>
            <a:off x="457200" y="1529031"/>
            <a:ext cx="8001000" cy="2657138"/>
          </a:xfrm>
          <a:prstGeom prst="rect">
            <a:avLst/>
          </a:prstGeom>
          <a:noFill/>
          <a:ln w="9525">
            <a:noFill/>
            <a:miter lim="800000"/>
            <a:headEnd/>
            <a:tailEnd/>
          </a:ln>
        </p:spPr>
        <p:txBody>
          <a:bodyPr anchor="ctr">
            <a:spAutoFit/>
          </a:bodyPr>
          <a:lstStyle/>
          <a:p>
            <a:pPr>
              <a:lnSpc>
                <a:spcPts val="2000"/>
              </a:lnSpc>
              <a:buClr>
                <a:srgbClr val="C00000"/>
              </a:buClr>
              <a:buFont typeface="Wingdings" pitchFamily="2" charset="2"/>
              <a:buChar char="v"/>
            </a:pPr>
            <a:r>
              <a:rPr lang="en-US" sz="2200" dirty="0" smtClean="0">
                <a:solidFill>
                  <a:schemeClr val="bg1"/>
                </a:solidFill>
              </a:rPr>
              <a:t>The last three decades have witnessed an explosion of </a:t>
            </a:r>
          </a:p>
          <a:p>
            <a:pPr>
              <a:lnSpc>
                <a:spcPts val="2000"/>
              </a:lnSpc>
              <a:buClr>
                <a:srgbClr val="C00000"/>
              </a:buClr>
            </a:pPr>
            <a:r>
              <a:rPr lang="en-US" sz="2200" dirty="0" smtClean="0">
                <a:solidFill>
                  <a:schemeClr val="bg1"/>
                </a:solidFill>
              </a:rPr>
              <a:t>     interest in the field of neurosciences</a:t>
            </a:r>
          </a:p>
          <a:p>
            <a:pPr>
              <a:lnSpc>
                <a:spcPts val="2000"/>
              </a:lnSpc>
            </a:pPr>
            <a:endParaRPr lang="en-US" sz="2200" dirty="0" smtClean="0">
              <a:solidFill>
                <a:schemeClr val="bg1"/>
              </a:solidFill>
            </a:endParaRPr>
          </a:p>
          <a:p>
            <a:pPr>
              <a:lnSpc>
                <a:spcPts val="2000"/>
              </a:lnSpc>
              <a:buClr>
                <a:srgbClr val="C00000"/>
              </a:buClr>
              <a:buFont typeface="Wingdings" pitchFamily="2" charset="2"/>
              <a:buChar char="v"/>
            </a:pPr>
            <a:r>
              <a:rPr lang="en-US" sz="2200" dirty="0" smtClean="0">
                <a:solidFill>
                  <a:schemeClr val="bg1"/>
                </a:solidFill>
              </a:rPr>
              <a:t>90% of all we know about neuroscience has accumulated </a:t>
            </a:r>
          </a:p>
          <a:p>
            <a:pPr>
              <a:lnSpc>
                <a:spcPts val="2000"/>
              </a:lnSpc>
              <a:buClr>
                <a:srgbClr val="C00000"/>
              </a:buClr>
            </a:pPr>
            <a:r>
              <a:rPr lang="en-US" sz="2200" dirty="0" smtClean="0">
                <a:solidFill>
                  <a:schemeClr val="bg1"/>
                </a:solidFill>
              </a:rPr>
              <a:t>    during this period</a:t>
            </a:r>
          </a:p>
          <a:p>
            <a:pPr>
              <a:lnSpc>
                <a:spcPts val="2000"/>
              </a:lnSpc>
              <a:buClr>
                <a:srgbClr val="C00000"/>
              </a:buClr>
            </a:pPr>
            <a:endParaRPr lang="en-US" sz="2200" dirty="0" smtClean="0">
              <a:solidFill>
                <a:schemeClr val="bg1"/>
              </a:solidFill>
            </a:endParaRPr>
          </a:p>
          <a:p>
            <a:pPr>
              <a:lnSpc>
                <a:spcPts val="2000"/>
              </a:lnSpc>
              <a:buClr>
                <a:srgbClr val="C00000"/>
              </a:buClr>
              <a:buFont typeface="Wingdings" pitchFamily="2" charset="2"/>
              <a:buChar char="v"/>
            </a:pPr>
            <a:r>
              <a:rPr lang="en-US" sz="2200" dirty="0" smtClean="0">
                <a:solidFill>
                  <a:schemeClr val="bg1"/>
                </a:solidFill>
              </a:rPr>
              <a:t>Neurological disorders are one of the greatest threats to public </a:t>
            </a:r>
          </a:p>
          <a:p>
            <a:pPr>
              <a:lnSpc>
                <a:spcPts val="2000"/>
              </a:lnSpc>
              <a:buClr>
                <a:srgbClr val="C00000"/>
              </a:buClr>
            </a:pPr>
            <a:r>
              <a:rPr lang="en-US" sz="2200" dirty="0" smtClean="0">
                <a:solidFill>
                  <a:schemeClr val="bg1"/>
                </a:solidFill>
              </a:rPr>
              <a:t>    health</a:t>
            </a:r>
          </a:p>
          <a:p>
            <a:pPr>
              <a:lnSpc>
                <a:spcPts val="2000"/>
              </a:lnSpc>
              <a:buClr>
                <a:srgbClr val="C00000"/>
              </a:buClr>
            </a:pPr>
            <a:endParaRPr lang="en-US" sz="2200" dirty="0">
              <a:solidFill>
                <a:schemeClr val="bg1"/>
              </a:solidFill>
            </a:endParaRPr>
          </a:p>
          <a:p>
            <a:pPr>
              <a:lnSpc>
                <a:spcPts val="2000"/>
              </a:lnSpc>
              <a:buClr>
                <a:srgbClr val="C00000"/>
              </a:buClr>
            </a:pPr>
            <a:endParaRPr lang="en-US" sz="2200" dirty="0">
              <a:solidFill>
                <a:schemeClr val="bg1"/>
              </a:solidFill>
            </a:endParaRP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normAutofit fontScale="90000"/>
          </a:bodyPr>
          <a:lstStyle/>
          <a:p>
            <a:r>
              <a:rPr lang="en-US" sz="4000" b="1" dirty="0" smtClean="0">
                <a:solidFill>
                  <a:srgbClr val="FFFF00"/>
                </a:solidFill>
              </a:rPr>
              <a:t>Obesity, type 2 diabetes and cognitive decline</a:t>
            </a:r>
            <a:endParaRPr lang="en-US" sz="4000" b="1" dirty="0">
              <a:solidFill>
                <a:srgbClr val="FFFF00"/>
              </a:solidFill>
            </a:endParaRPr>
          </a:p>
        </p:txBody>
      </p:sp>
      <p:sp>
        <p:nvSpPr>
          <p:cNvPr id="47107" name="Rectangle 3"/>
          <p:cNvSpPr>
            <a:spLocks noGrp="1" noChangeArrowheads="1"/>
          </p:cNvSpPr>
          <p:nvPr>
            <p:ph type="body" idx="1"/>
          </p:nvPr>
        </p:nvSpPr>
        <p:spPr>
          <a:xfrm>
            <a:off x="228600" y="1752600"/>
            <a:ext cx="8763000" cy="4114800"/>
          </a:xfrm>
        </p:spPr>
        <p:txBody>
          <a:bodyPr>
            <a:normAutofit/>
          </a:bodyPr>
          <a:lstStyle/>
          <a:p>
            <a:pPr>
              <a:lnSpc>
                <a:spcPts val="2880"/>
              </a:lnSpc>
              <a:spcBef>
                <a:spcPts val="600"/>
              </a:spcBef>
              <a:spcAft>
                <a:spcPts val="600"/>
              </a:spcAft>
              <a:buClr>
                <a:srgbClr val="FF0000"/>
              </a:buClr>
              <a:buFont typeface="Wingdings" pitchFamily="2" charset="2"/>
              <a:buChar char="v"/>
            </a:pPr>
            <a:r>
              <a:rPr lang="en-US" sz="2400" dirty="0" smtClean="0">
                <a:solidFill>
                  <a:schemeClr val="bg1"/>
                </a:solidFill>
              </a:rPr>
              <a:t>Disturbances </a:t>
            </a:r>
            <a:r>
              <a:rPr lang="en-US" sz="2400" dirty="0">
                <a:solidFill>
                  <a:schemeClr val="bg1"/>
                </a:solidFill>
              </a:rPr>
              <a:t>in peripheral glucose regulation are associated with cognitive impairment and depressed </a:t>
            </a:r>
            <a:r>
              <a:rPr lang="en-US" sz="2400" dirty="0" smtClean="0">
                <a:solidFill>
                  <a:schemeClr val="bg1"/>
                </a:solidFill>
              </a:rPr>
              <a:t>mood</a:t>
            </a:r>
            <a:endParaRPr lang="en-US" sz="2400" dirty="0">
              <a:solidFill>
                <a:schemeClr val="bg1"/>
              </a:solidFill>
            </a:endParaRPr>
          </a:p>
          <a:p>
            <a:pPr>
              <a:lnSpc>
                <a:spcPts val="2880"/>
              </a:lnSpc>
              <a:spcBef>
                <a:spcPts val="600"/>
              </a:spcBef>
              <a:spcAft>
                <a:spcPts val="600"/>
              </a:spcAft>
              <a:buClr>
                <a:srgbClr val="FF0000"/>
              </a:buClr>
              <a:buFont typeface="Wingdings" pitchFamily="2" charset="2"/>
              <a:buChar char="v"/>
            </a:pPr>
            <a:r>
              <a:rPr lang="en-US" sz="2400" dirty="0">
                <a:solidFill>
                  <a:schemeClr val="bg1"/>
                </a:solidFill>
              </a:rPr>
              <a:t>Underlying mediators and mechanism are insulin, glucose, </a:t>
            </a:r>
            <a:r>
              <a:rPr lang="en-US" sz="2400" dirty="0" err="1">
                <a:solidFill>
                  <a:schemeClr val="bg1"/>
                </a:solidFill>
              </a:rPr>
              <a:t>neurotropic</a:t>
            </a:r>
            <a:r>
              <a:rPr lang="en-US" sz="2400" dirty="0">
                <a:solidFill>
                  <a:schemeClr val="bg1"/>
                </a:solidFill>
              </a:rPr>
              <a:t> factors, </a:t>
            </a:r>
            <a:r>
              <a:rPr lang="en-US" sz="2400" dirty="0" err="1">
                <a:solidFill>
                  <a:schemeClr val="bg1"/>
                </a:solidFill>
              </a:rPr>
              <a:t>glucocorticoids</a:t>
            </a:r>
            <a:r>
              <a:rPr lang="en-US" sz="2400" dirty="0">
                <a:solidFill>
                  <a:schemeClr val="bg1"/>
                </a:solidFill>
              </a:rPr>
              <a:t>, inflammatory agents and reactive oxygen </a:t>
            </a:r>
            <a:r>
              <a:rPr lang="en-US" sz="2400" dirty="0" smtClean="0">
                <a:solidFill>
                  <a:schemeClr val="bg1"/>
                </a:solidFill>
              </a:rPr>
              <a:t>species</a:t>
            </a:r>
            <a:endParaRPr lang="en-US" sz="2400" dirty="0">
              <a:solidFill>
                <a:schemeClr val="bg1"/>
              </a:solidFill>
            </a:endParaRPr>
          </a:p>
          <a:p>
            <a:pPr>
              <a:lnSpc>
                <a:spcPts val="2880"/>
              </a:lnSpc>
              <a:spcBef>
                <a:spcPts val="600"/>
              </a:spcBef>
              <a:spcAft>
                <a:spcPts val="600"/>
              </a:spcAft>
              <a:buClr>
                <a:srgbClr val="FF0000"/>
              </a:buClr>
              <a:buFont typeface="Wingdings" pitchFamily="2" charset="2"/>
              <a:buChar char="v"/>
            </a:pPr>
            <a:r>
              <a:rPr lang="en-US" sz="2400" dirty="0">
                <a:solidFill>
                  <a:schemeClr val="bg1"/>
                </a:solidFill>
              </a:rPr>
              <a:t>Life style modification (increasing physical fitness and moderate/ changing food intake) will </a:t>
            </a:r>
            <a:r>
              <a:rPr lang="en-US" sz="2400" dirty="0" smtClean="0">
                <a:solidFill>
                  <a:schemeClr val="bg1"/>
                </a:solidFill>
              </a:rPr>
              <a:t>have </a:t>
            </a:r>
            <a:r>
              <a:rPr lang="en-US" sz="2400" dirty="0">
                <a:solidFill>
                  <a:schemeClr val="bg1"/>
                </a:solidFill>
              </a:rPr>
              <a:t>beneficial </a:t>
            </a:r>
            <a:r>
              <a:rPr lang="en-US" sz="2400" dirty="0" smtClean="0">
                <a:solidFill>
                  <a:schemeClr val="bg1"/>
                </a:solidFill>
              </a:rPr>
              <a:t>effect</a:t>
            </a:r>
            <a:endParaRPr lang="en-US" sz="2400" dirty="0">
              <a:solidFill>
                <a:schemeClr val="bg1"/>
              </a:solidFill>
            </a:endParaRPr>
          </a:p>
        </p:txBody>
      </p:sp>
      <p:sp>
        <p:nvSpPr>
          <p:cNvPr id="47108" name="Text Box 4"/>
          <p:cNvSpPr txBox="1">
            <a:spLocks noChangeArrowheads="1"/>
          </p:cNvSpPr>
          <p:nvPr/>
        </p:nvSpPr>
        <p:spPr bwMode="auto">
          <a:xfrm>
            <a:off x="533400" y="6324600"/>
            <a:ext cx="7696200" cy="366713"/>
          </a:xfrm>
          <a:prstGeom prst="rect">
            <a:avLst/>
          </a:prstGeom>
          <a:noFill/>
          <a:ln w="9525">
            <a:noFill/>
            <a:miter lim="800000"/>
            <a:headEnd/>
            <a:tailEnd/>
          </a:ln>
          <a:effectLst/>
        </p:spPr>
        <p:txBody>
          <a:bodyPr>
            <a:spAutoFit/>
          </a:bodyPr>
          <a:lstStyle/>
          <a:p>
            <a:pPr>
              <a:spcBef>
                <a:spcPct val="50000"/>
              </a:spcBef>
            </a:pPr>
            <a:r>
              <a:rPr lang="en-US" sz="1800">
                <a:solidFill>
                  <a:srgbClr val="00CC00"/>
                </a:solidFill>
              </a:rPr>
              <a:t>Hendrickx H, McEwen BS, Ouberaa F. Neurobiol Aging. 2005;26(Suppl 1):1-5.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381000" y="1600200"/>
            <a:ext cx="8763000" cy="4572000"/>
          </a:xfrm>
        </p:spPr>
        <p:txBody>
          <a:bodyPr>
            <a:normAutofit/>
          </a:bodyPr>
          <a:lstStyle/>
          <a:p>
            <a:pPr marL="109538" indent="-44450">
              <a:lnSpc>
                <a:spcPct val="90000"/>
              </a:lnSpc>
              <a:buClr>
                <a:srgbClr val="FF0000"/>
              </a:buClr>
              <a:buFont typeface="Wingdings" pitchFamily="2" charset="2"/>
              <a:buNone/>
            </a:pPr>
            <a:r>
              <a:rPr lang="en-US" sz="2400" dirty="0">
                <a:solidFill>
                  <a:srgbClr val="FFC000"/>
                </a:solidFill>
              </a:rPr>
              <a:t>Physical Exercise</a:t>
            </a:r>
          </a:p>
          <a:p>
            <a:pPr marL="109538" indent="-44450">
              <a:lnSpc>
                <a:spcPts val="2400"/>
              </a:lnSpc>
              <a:spcBef>
                <a:spcPts val="600"/>
              </a:spcBef>
              <a:spcAft>
                <a:spcPts val="600"/>
              </a:spcAft>
              <a:buClr>
                <a:srgbClr val="FF0000"/>
              </a:buClr>
              <a:buFont typeface="Wingdings" pitchFamily="2" charset="2"/>
              <a:buChar char="v"/>
            </a:pPr>
            <a:r>
              <a:rPr lang="en-US" sz="2400" dirty="0">
                <a:solidFill>
                  <a:schemeClr val="bg1"/>
                </a:solidFill>
              </a:rPr>
              <a:t> </a:t>
            </a:r>
            <a:r>
              <a:rPr lang="en-US" sz="2400" dirty="0" smtClean="0">
                <a:solidFill>
                  <a:schemeClr val="bg1"/>
                </a:solidFill>
              </a:rPr>
              <a:t>Risk </a:t>
            </a:r>
            <a:r>
              <a:rPr lang="en-US" sz="2400" dirty="0">
                <a:solidFill>
                  <a:schemeClr val="bg1"/>
                </a:solidFill>
              </a:rPr>
              <a:t>of any dementia 52% less in active </a:t>
            </a:r>
            <a:r>
              <a:rPr lang="en-US" sz="2400" dirty="0" smtClean="0">
                <a:solidFill>
                  <a:schemeClr val="bg1"/>
                </a:solidFill>
              </a:rPr>
              <a:t>cohort</a:t>
            </a:r>
            <a:endParaRPr lang="en-US" sz="2400" dirty="0">
              <a:solidFill>
                <a:schemeClr val="bg1"/>
              </a:solidFill>
            </a:endParaRPr>
          </a:p>
          <a:p>
            <a:pPr marL="109538" indent="-44450">
              <a:lnSpc>
                <a:spcPts val="2400"/>
              </a:lnSpc>
              <a:spcBef>
                <a:spcPts val="600"/>
              </a:spcBef>
              <a:spcAft>
                <a:spcPts val="600"/>
              </a:spcAft>
              <a:buClr>
                <a:srgbClr val="FF0000"/>
              </a:buClr>
              <a:buFont typeface="Wingdings" pitchFamily="2" charset="2"/>
              <a:buChar char="v"/>
            </a:pPr>
            <a:r>
              <a:rPr lang="en-US" sz="2400" dirty="0">
                <a:solidFill>
                  <a:schemeClr val="bg1"/>
                </a:solidFill>
              </a:rPr>
              <a:t>  Increasing levels of activity was </a:t>
            </a:r>
            <a:r>
              <a:rPr lang="en-US" sz="2400" dirty="0" smtClean="0">
                <a:solidFill>
                  <a:schemeClr val="bg1"/>
                </a:solidFill>
              </a:rPr>
              <a:t>inversely correlated with risk </a:t>
            </a:r>
            <a:r>
              <a:rPr lang="en-US" sz="2400" dirty="0">
                <a:solidFill>
                  <a:schemeClr val="bg1"/>
                </a:solidFill>
              </a:rPr>
              <a:t>of </a:t>
            </a:r>
            <a:r>
              <a:rPr lang="en-US" sz="2400" dirty="0" smtClean="0">
                <a:solidFill>
                  <a:schemeClr val="bg1"/>
                </a:solidFill>
              </a:rPr>
              <a:t>  </a:t>
            </a:r>
          </a:p>
          <a:p>
            <a:pPr marL="109538" indent="-44450">
              <a:lnSpc>
                <a:spcPts val="2400"/>
              </a:lnSpc>
              <a:spcBef>
                <a:spcPts val="600"/>
              </a:spcBef>
              <a:spcAft>
                <a:spcPts val="600"/>
              </a:spcAft>
              <a:buClr>
                <a:srgbClr val="FF0000"/>
              </a:buClr>
              <a:buNone/>
            </a:pPr>
            <a:r>
              <a:rPr lang="en-US" sz="2400" dirty="0" smtClean="0">
                <a:solidFill>
                  <a:schemeClr val="bg1"/>
                </a:solidFill>
              </a:rPr>
              <a:t>      cognitive impairment</a:t>
            </a:r>
            <a:endParaRPr lang="en-US" sz="2400" dirty="0">
              <a:solidFill>
                <a:schemeClr val="bg1"/>
              </a:solidFill>
            </a:endParaRPr>
          </a:p>
          <a:p>
            <a:pPr marL="109538" indent="-44450">
              <a:lnSpc>
                <a:spcPts val="2400"/>
              </a:lnSpc>
              <a:spcBef>
                <a:spcPts val="600"/>
              </a:spcBef>
              <a:spcAft>
                <a:spcPts val="600"/>
              </a:spcAft>
              <a:buClr>
                <a:srgbClr val="FF0000"/>
              </a:buClr>
              <a:buFont typeface="Wingdings" pitchFamily="2" charset="2"/>
              <a:buChar char="v"/>
            </a:pPr>
            <a:r>
              <a:rPr lang="en-US" sz="2400" dirty="0">
                <a:solidFill>
                  <a:schemeClr val="bg1"/>
                </a:solidFill>
              </a:rPr>
              <a:t>  Physical activity of 20-30 minutes twice a </a:t>
            </a:r>
            <a:r>
              <a:rPr lang="en-US" sz="2400" dirty="0" smtClean="0">
                <a:solidFill>
                  <a:schemeClr val="bg1"/>
                </a:solidFill>
              </a:rPr>
              <a:t>week enough </a:t>
            </a:r>
            <a:r>
              <a:rPr lang="en-US" sz="2400" dirty="0">
                <a:solidFill>
                  <a:schemeClr val="bg1"/>
                </a:solidFill>
              </a:rPr>
              <a:t>to </a:t>
            </a:r>
            <a:r>
              <a:rPr lang="en-US" sz="2400" dirty="0" smtClean="0">
                <a:solidFill>
                  <a:schemeClr val="bg1"/>
                </a:solidFill>
              </a:rPr>
              <a:t>cause </a:t>
            </a:r>
          </a:p>
          <a:p>
            <a:pPr marL="109538" indent="-44450">
              <a:lnSpc>
                <a:spcPts val="2400"/>
              </a:lnSpc>
              <a:spcBef>
                <a:spcPts val="600"/>
              </a:spcBef>
              <a:spcAft>
                <a:spcPts val="600"/>
              </a:spcAft>
              <a:buClr>
                <a:srgbClr val="FF0000"/>
              </a:buClr>
              <a:buNone/>
            </a:pPr>
            <a:r>
              <a:rPr lang="en-US" sz="2400" dirty="0" smtClean="0">
                <a:solidFill>
                  <a:schemeClr val="bg1"/>
                </a:solidFill>
              </a:rPr>
              <a:t>      breathlessness </a:t>
            </a:r>
            <a:r>
              <a:rPr lang="en-US" sz="2400" dirty="0">
                <a:solidFill>
                  <a:schemeClr val="bg1"/>
                </a:solidFill>
              </a:rPr>
              <a:t>and </a:t>
            </a:r>
            <a:r>
              <a:rPr lang="en-US" sz="2400" dirty="0" smtClean="0">
                <a:solidFill>
                  <a:schemeClr val="bg1"/>
                </a:solidFill>
              </a:rPr>
              <a:t>sweating</a:t>
            </a:r>
            <a:endParaRPr lang="en-US" sz="2400" dirty="0">
              <a:solidFill>
                <a:schemeClr val="bg1"/>
              </a:solidFill>
            </a:endParaRPr>
          </a:p>
          <a:p>
            <a:pPr marL="109538" indent="-44450">
              <a:lnSpc>
                <a:spcPts val="2400"/>
              </a:lnSpc>
              <a:spcBef>
                <a:spcPts val="600"/>
              </a:spcBef>
              <a:spcAft>
                <a:spcPts val="600"/>
              </a:spcAft>
              <a:buClr>
                <a:srgbClr val="FF0000"/>
              </a:buClr>
              <a:buFont typeface="Wingdings" pitchFamily="2" charset="2"/>
              <a:buChar char="v"/>
            </a:pPr>
            <a:r>
              <a:rPr lang="en-US" sz="2400" dirty="0">
                <a:solidFill>
                  <a:schemeClr val="bg1"/>
                </a:solidFill>
              </a:rPr>
              <a:t>  People who exercise tend to live healthier </a:t>
            </a:r>
            <a:r>
              <a:rPr lang="en-US" sz="2400" dirty="0" smtClean="0">
                <a:solidFill>
                  <a:schemeClr val="bg1"/>
                </a:solidFill>
              </a:rPr>
              <a:t>lifestyles </a:t>
            </a:r>
            <a:r>
              <a:rPr lang="en-US" sz="2400" dirty="0">
                <a:solidFill>
                  <a:schemeClr val="bg1"/>
                </a:solidFill>
              </a:rPr>
              <a:t>such as </a:t>
            </a:r>
            <a:endParaRPr lang="en-US" sz="2400" dirty="0" smtClean="0">
              <a:solidFill>
                <a:schemeClr val="bg1"/>
              </a:solidFill>
            </a:endParaRPr>
          </a:p>
          <a:p>
            <a:pPr marL="109538" indent="-44450">
              <a:lnSpc>
                <a:spcPts val="2400"/>
              </a:lnSpc>
              <a:spcBef>
                <a:spcPts val="600"/>
              </a:spcBef>
              <a:spcAft>
                <a:spcPts val="600"/>
              </a:spcAft>
              <a:buClr>
                <a:srgbClr val="FF0000"/>
              </a:buClr>
              <a:buNone/>
            </a:pPr>
            <a:r>
              <a:rPr lang="en-US" sz="2400" dirty="0" smtClean="0">
                <a:solidFill>
                  <a:schemeClr val="bg1"/>
                </a:solidFill>
              </a:rPr>
              <a:t>     drinking </a:t>
            </a:r>
            <a:r>
              <a:rPr lang="en-US" sz="2400" dirty="0">
                <a:solidFill>
                  <a:schemeClr val="bg1"/>
                </a:solidFill>
              </a:rPr>
              <a:t>less </a:t>
            </a:r>
            <a:r>
              <a:rPr lang="en-US" sz="2400" dirty="0" smtClean="0">
                <a:solidFill>
                  <a:schemeClr val="bg1"/>
                </a:solidFill>
              </a:rPr>
              <a:t>alcohol </a:t>
            </a:r>
            <a:r>
              <a:rPr lang="en-US" sz="2400" dirty="0">
                <a:solidFill>
                  <a:schemeClr val="bg1"/>
                </a:solidFill>
              </a:rPr>
              <a:t>and </a:t>
            </a:r>
            <a:r>
              <a:rPr lang="en-US" sz="2400" dirty="0" smtClean="0">
                <a:solidFill>
                  <a:schemeClr val="bg1"/>
                </a:solidFill>
              </a:rPr>
              <a:t>refraining </a:t>
            </a:r>
            <a:r>
              <a:rPr lang="en-US" sz="2400" dirty="0">
                <a:solidFill>
                  <a:schemeClr val="bg1"/>
                </a:solidFill>
              </a:rPr>
              <a:t>from </a:t>
            </a:r>
            <a:r>
              <a:rPr lang="en-US" sz="2400" dirty="0" smtClean="0">
                <a:solidFill>
                  <a:schemeClr val="bg1"/>
                </a:solidFill>
              </a:rPr>
              <a:t>smoking</a:t>
            </a:r>
            <a:endParaRPr lang="en-US" sz="2400" dirty="0">
              <a:solidFill>
                <a:schemeClr val="bg1"/>
              </a:solidFill>
            </a:endParaRPr>
          </a:p>
        </p:txBody>
      </p:sp>
      <p:sp>
        <p:nvSpPr>
          <p:cNvPr id="29702" name="Text Box 6"/>
          <p:cNvSpPr txBox="1">
            <a:spLocks noChangeArrowheads="1"/>
          </p:cNvSpPr>
          <p:nvPr/>
        </p:nvSpPr>
        <p:spPr bwMode="auto">
          <a:xfrm>
            <a:off x="7239000" y="6172200"/>
            <a:ext cx="1752600" cy="457200"/>
          </a:xfrm>
          <a:prstGeom prst="rect">
            <a:avLst/>
          </a:prstGeom>
          <a:noFill/>
          <a:ln w="9525">
            <a:noFill/>
            <a:miter lim="800000"/>
            <a:headEnd/>
            <a:tailEnd/>
          </a:ln>
          <a:effectLst/>
        </p:spPr>
        <p:txBody>
          <a:bodyPr>
            <a:spAutoFit/>
          </a:bodyPr>
          <a:lstStyle/>
          <a:p>
            <a:pPr>
              <a:spcBef>
                <a:spcPct val="50000"/>
              </a:spcBef>
            </a:pPr>
            <a:r>
              <a:rPr lang="en-US" b="1">
                <a:solidFill>
                  <a:srgbClr val="FFFF00"/>
                </a:solidFill>
              </a:rPr>
              <a:t>Contd…</a:t>
            </a:r>
          </a:p>
        </p:txBody>
      </p:sp>
      <p:sp>
        <p:nvSpPr>
          <p:cNvPr id="29706" name="Rectangle 10"/>
          <p:cNvSpPr>
            <a:spLocks noGrp="1" noChangeArrowheads="1"/>
          </p:cNvSpPr>
          <p:nvPr>
            <p:ph type="title"/>
          </p:nvPr>
        </p:nvSpPr>
        <p:spPr>
          <a:xfrm>
            <a:off x="-228600" y="152400"/>
            <a:ext cx="9601200" cy="762000"/>
          </a:xfrm>
          <a:noFill/>
          <a:ln/>
        </p:spPr>
        <p:txBody>
          <a:bodyPr>
            <a:normAutofit/>
          </a:bodyPr>
          <a:lstStyle/>
          <a:p>
            <a:r>
              <a:rPr lang="en-US" sz="3600" b="1" dirty="0" smtClean="0">
                <a:solidFill>
                  <a:srgbClr val="FFFF00"/>
                </a:solidFill>
              </a:rPr>
              <a:t>Methods to keep your brain young</a:t>
            </a:r>
            <a:endParaRPr lang="en-US" sz="3600" b="1" dirty="0">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85800" y="762000"/>
            <a:ext cx="7772400" cy="4114800"/>
          </a:xfrm>
        </p:spPr>
        <p:txBody>
          <a:bodyPr>
            <a:normAutofit/>
          </a:bodyPr>
          <a:lstStyle/>
          <a:p>
            <a:pPr>
              <a:lnSpc>
                <a:spcPts val="2880"/>
              </a:lnSpc>
              <a:spcBef>
                <a:spcPts val="600"/>
              </a:spcBef>
              <a:spcAft>
                <a:spcPts val="600"/>
              </a:spcAft>
              <a:buClr>
                <a:srgbClr val="FF0000"/>
              </a:buClr>
              <a:buFont typeface="Wingdings" pitchFamily="2" charset="2"/>
              <a:buChar char="v"/>
            </a:pPr>
            <a:r>
              <a:rPr lang="en-US" sz="2400" dirty="0">
                <a:solidFill>
                  <a:schemeClr val="bg1"/>
                </a:solidFill>
              </a:rPr>
              <a:t>Exercise increases the tiny blood vessels to the areas of brain responsible for </a:t>
            </a:r>
            <a:r>
              <a:rPr lang="en-US" sz="2400" dirty="0" smtClean="0">
                <a:solidFill>
                  <a:schemeClr val="bg1"/>
                </a:solidFill>
              </a:rPr>
              <a:t>thought</a:t>
            </a:r>
            <a:endParaRPr lang="en-US" sz="2400" dirty="0">
              <a:solidFill>
                <a:schemeClr val="bg1"/>
              </a:solidFill>
            </a:endParaRPr>
          </a:p>
          <a:p>
            <a:pPr>
              <a:lnSpc>
                <a:spcPts val="2880"/>
              </a:lnSpc>
              <a:spcBef>
                <a:spcPts val="600"/>
              </a:spcBef>
              <a:spcAft>
                <a:spcPts val="600"/>
              </a:spcAft>
              <a:buClr>
                <a:srgbClr val="FF0000"/>
              </a:buClr>
              <a:buFont typeface="Wingdings" pitchFamily="2" charset="2"/>
              <a:buChar char="v"/>
            </a:pPr>
            <a:r>
              <a:rPr lang="en-US" sz="2400" dirty="0">
                <a:solidFill>
                  <a:schemeClr val="bg1"/>
                </a:solidFill>
              </a:rPr>
              <a:t>Development of new nerve cells and increases </a:t>
            </a:r>
            <a:r>
              <a:rPr lang="en-US" sz="2400" dirty="0" smtClean="0">
                <a:solidFill>
                  <a:schemeClr val="bg1"/>
                </a:solidFill>
              </a:rPr>
              <a:t>synapses</a:t>
            </a:r>
            <a:endParaRPr lang="en-US" sz="2400" dirty="0">
              <a:solidFill>
                <a:schemeClr val="bg1"/>
              </a:solidFill>
            </a:endParaRPr>
          </a:p>
          <a:p>
            <a:pPr>
              <a:lnSpc>
                <a:spcPts val="2880"/>
              </a:lnSpc>
              <a:spcBef>
                <a:spcPts val="600"/>
              </a:spcBef>
              <a:spcAft>
                <a:spcPts val="600"/>
              </a:spcAft>
              <a:buClr>
                <a:srgbClr val="FF0000"/>
              </a:buClr>
              <a:buFont typeface="Wingdings" pitchFamily="2" charset="2"/>
              <a:buChar char="v"/>
            </a:pPr>
            <a:r>
              <a:rPr lang="en-US" sz="2400" dirty="0" smtClean="0">
                <a:solidFill>
                  <a:schemeClr val="bg1"/>
                </a:solidFill>
              </a:rPr>
              <a:t>Affects </a:t>
            </a:r>
            <a:r>
              <a:rPr lang="en-US" sz="2400" dirty="0">
                <a:solidFill>
                  <a:schemeClr val="bg1"/>
                </a:solidFill>
              </a:rPr>
              <a:t>several gene transcript and </a:t>
            </a:r>
            <a:r>
              <a:rPr lang="en-US" sz="2400" dirty="0" err="1">
                <a:solidFill>
                  <a:schemeClr val="bg1"/>
                </a:solidFill>
              </a:rPr>
              <a:t>neurotropic</a:t>
            </a:r>
            <a:r>
              <a:rPr lang="en-US" sz="2400" dirty="0">
                <a:solidFill>
                  <a:schemeClr val="bg1"/>
                </a:solidFill>
              </a:rPr>
              <a:t> factors promote brain plasticity and reduces </a:t>
            </a:r>
            <a:r>
              <a:rPr lang="en-US" sz="2400" dirty="0" err="1">
                <a:solidFill>
                  <a:schemeClr val="bg1"/>
                </a:solidFill>
              </a:rPr>
              <a:t>amyloid</a:t>
            </a:r>
            <a:r>
              <a:rPr lang="en-US" sz="2400" dirty="0">
                <a:solidFill>
                  <a:schemeClr val="bg1"/>
                </a:solidFill>
              </a:rPr>
              <a:t> plaque </a:t>
            </a:r>
            <a:r>
              <a:rPr lang="en-US" sz="2400" dirty="0" smtClean="0">
                <a:solidFill>
                  <a:schemeClr val="bg1"/>
                </a:solidFill>
              </a:rPr>
              <a:t>burden</a:t>
            </a:r>
            <a:endParaRPr lang="en-US" sz="2400" dirty="0">
              <a:solidFill>
                <a:schemeClr val="bg1"/>
              </a:solidFill>
            </a:endParaRPr>
          </a:p>
        </p:txBody>
      </p:sp>
      <p:sp>
        <p:nvSpPr>
          <p:cNvPr id="10244" name="Text Box 4"/>
          <p:cNvSpPr txBox="1">
            <a:spLocks noChangeArrowheads="1"/>
          </p:cNvSpPr>
          <p:nvPr/>
        </p:nvSpPr>
        <p:spPr bwMode="auto">
          <a:xfrm>
            <a:off x="685800" y="5943600"/>
            <a:ext cx="8001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0245" name="Text Box 5"/>
          <p:cNvSpPr txBox="1">
            <a:spLocks noChangeArrowheads="1"/>
          </p:cNvSpPr>
          <p:nvPr/>
        </p:nvSpPr>
        <p:spPr bwMode="auto">
          <a:xfrm>
            <a:off x="914400" y="6019800"/>
            <a:ext cx="78486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0247" name="Rectangle 7"/>
          <p:cNvSpPr>
            <a:spLocks noGrp="1" noChangeArrowheads="1"/>
          </p:cNvSpPr>
          <p:nvPr>
            <p:ph type="title"/>
          </p:nvPr>
        </p:nvSpPr>
        <p:spPr>
          <a:xfrm>
            <a:off x="0" y="-152400"/>
            <a:ext cx="9144000" cy="1143000"/>
          </a:xfrm>
          <a:noFill/>
          <a:ln/>
        </p:spPr>
        <p:txBody>
          <a:bodyPr>
            <a:normAutofit/>
          </a:bodyPr>
          <a:lstStyle/>
          <a:p>
            <a:r>
              <a:rPr lang="en-US" sz="3600" b="1" dirty="0" smtClean="0">
                <a:solidFill>
                  <a:srgbClr val="FFFF00"/>
                </a:solidFill>
              </a:rPr>
              <a:t>Methods to keep your brain young</a:t>
            </a:r>
            <a:endParaRPr lang="en-US" sz="3600" b="1" dirty="0">
              <a:solidFill>
                <a:srgbClr val="FFFF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85800" y="762000"/>
            <a:ext cx="7772400" cy="4114800"/>
          </a:xfrm>
        </p:spPr>
        <p:txBody>
          <a:bodyPr>
            <a:normAutofit/>
          </a:bodyPr>
          <a:lstStyle/>
          <a:p>
            <a:pPr>
              <a:lnSpc>
                <a:spcPts val="2880"/>
              </a:lnSpc>
              <a:spcBef>
                <a:spcPts val="600"/>
              </a:spcBef>
              <a:spcAft>
                <a:spcPts val="600"/>
              </a:spcAft>
              <a:buClr>
                <a:schemeClr val="tx1">
                  <a:lumMod val="65000"/>
                  <a:lumOff val="35000"/>
                </a:schemeClr>
              </a:buClr>
              <a:buFont typeface="Wingdings" pitchFamily="2" charset="2"/>
              <a:buChar char="v"/>
            </a:pPr>
            <a:r>
              <a:rPr lang="en-US" sz="2400" dirty="0">
                <a:solidFill>
                  <a:srgbClr val="777777"/>
                </a:solidFill>
              </a:rPr>
              <a:t>Exercise increases the tiny blood vessels to the areas of brain responsible for </a:t>
            </a:r>
            <a:r>
              <a:rPr lang="en-US" sz="2400" dirty="0" smtClean="0">
                <a:solidFill>
                  <a:srgbClr val="777777"/>
                </a:solidFill>
              </a:rPr>
              <a:t>thought</a:t>
            </a:r>
            <a:endParaRPr lang="en-US" sz="2400" dirty="0">
              <a:solidFill>
                <a:srgbClr val="777777"/>
              </a:solidFill>
            </a:endParaRPr>
          </a:p>
          <a:p>
            <a:pPr>
              <a:lnSpc>
                <a:spcPts val="2880"/>
              </a:lnSpc>
              <a:spcBef>
                <a:spcPts val="600"/>
              </a:spcBef>
              <a:spcAft>
                <a:spcPts val="600"/>
              </a:spcAft>
              <a:buClr>
                <a:schemeClr val="tx1">
                  <a:lumMod val="65000"/>
                  <a:lumOff val="35000"/>
                </a:schemeClr>
              </a:buClr>
              <a:buFont typeface="Wingdings" pitchFamily="2" charset="2"/>
              <a:buChar char="v"/>
            </a:pPr>
            <a:r>
              <a:rPr lang="en-US" sz="2400" dirty="0">
                <a:solidFill>
                  <a:srgbClr val="777777"/>
                </a:solidFill>
              </a:rPr>
              <a:t>Development of new nerve cells and increases </a:t>
            </a:r>
            <a:r>
              <a:rPr lang="en-US" sz="2400" dirty="0" smtClean="0">
                <a:solidFill>
                  <a:srgbClr val="777777"/>
                </a:solidFill>
              </a:rPr>
              <a:t>synapses</a:t>
            </a:r>
            <a:endParaRPr lang="en-US" sz="2400" dirty="0">
              <a:solidFill>
                <a:srgbClr val="777777"/>
              </a:solidFill>
            </a:endParaRPr>
          </a:p>
          <a:p>
            <a:pPr>
              <a:lnSpc>
                <a:spcPts val="2880"/>
              </a:lnSpc>
              <a:spcBef>
                <a:spcPts val="600"/>
              </a:spcBef>
              <a:spcAft>
                <a:spcPts val="600"/>
              </a:spcAft>
              <a:buClr>
                <a:schemeClr val="tx1">
                  <a:lumMod val="65000"/>
                  <a:lumOff val="35000"/>
                </a:schemeClr>
              </a:buClr>
              <a:buFont typeface="Wingdings" pitchFamily="2" charset="2"/>
              <a:buChar char="v"/>
            </a:pPr>
            <a:r>
              <a:rPr lang="en-US" sz="2400" dirty="0" smtClean="0">
                <a:solidFill>
                  <a:srgbClr val="777777"/>
                </a:solidFill>
              </a:rPr>
              <a:t>Affects </a:t>
            </a:r>
            <a:r>
              <a:rPr lang="en-US" sz="2400" dirty="0">
                <a:solidFill>
                  <a:srgbClr val="777777"/>
                </a:solidFill>
              </a:rPr>
              <a:t>several gene transcript and </a:t>
            </a:r>
            <a:r>
              <a:rPr lang="en-US" sz="2400" dirty="0" err="1">
                <a:solidFill>
                  <a:srgbClr val="777777"/>
                </a:solidFill>
              </a:rPr>
              <a:t>neurotropic</a:t>
            </a:r>
            <a:r>
              <a:rPr lang="en-US" sz="2400" dirty="0">
                <a:solidFill>
                  <a:srgbClr val="777777"/>
                </a:solidFill>
              </a:rPr>
              <a:t> factors promote brain plasticity and reduces </a:t>
            </a:r>
            <a:r>
              <a:rPr lang="en-US" sz="2400" dirty="0" err="1">
                <a:solidFill>
                  <a:srgbClr val="777777"/>
                </a:solidFill>
              </a:rPr>
              <a:t>amyloid</a:t>
            </a:r>
            <a:r>
              <a:rPr lang="en-US" sz="2400" dirty="0">
                <a:solidFill>
                  <a:srgbClr val="777777"/>
                </a:solidFill>
              </a:rPr>
              <a:t> plaque </a:t>
            </a:r>
            <a:r>
              <a:rPr lang="en-US" sz="2400" dirty="0" smtClean="0">
                <a:solidFill>
                  <a:srgbClr val="777777"/>
                </a:solidFill>
              </a:rPr>
              <a:t>burden</a:t>
            </a:r>
            <a:endParaRPr lang="en-US" sz="2400" dirty="0">
              <a:solidFill>
                <a:srgbClr val="777777"/>
              </a:solidFill>
            </a:endParaRPr>
          </a:p>
        </p:txBody>
      </p:sp>
      <p:sp>
        <p:nvSpPr>
          <p:cNvPr id="10244" name="Text Box 4"/>
          <p:cNvSpPr txBox="1">
            <a:spLocks noChangeArrowheads="1"/>
          </p:cNvSpPr>
          <p:nvPr/>
        </p:nvSpPr>
        <p:spPr bwMode="auto">
          <a:xfrm>
            <a:off x="685800" y="5943600"/>
            <a:ext cx="8001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0245" name="Text Box 5"/>
          <p:cNvSpPr txBox="1">
            <a:spLocks noChangeArrowheads="1"/>
          </p:cNvSpPr>
          <p:nvPr/>
        </p:nvSpPr>
        <p:spPr bwMode="auto">
          <a:xfrm>
            <a:off x="914400" y="6019800"/>
            <a:ext cx="78486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0247" name="Rectangle 7"/>
          <p:cNvSpPr>
            <a:spLocks noGrp="1" noChangeArrowheads="1"/>
          </p:cNvSpPr>
          <p:nvPr>
            <p:ph type="title"/>
          </p:nvPr>
        </p:nvSpPr>
        <p:spPr>
          <a:xfrm>
            <a:off x="0" y="0"/>
            <a:ext cx="9144000" cy="838200"/>
          </a:xfrm>
          <a:noFill/>
          <a:ln/>
        </p:spPr>
        <p:txBody>
          <a:bodyPr>
            <a:normAutofit/>
          </a:bodyPr>
          <a:lstStyle/>
          <a:p>
            <a:r>
              <a:rPr lang="en-US" sz="3600" b="1" dirty="0" smtClean="0">
                <a:solidFill>
                  <a:srgbClr val="777777"/>
                </a:solidFill>
              </a:rPr>
              <a:t>Methods to keep your brain young</a:t>
            </a:r>
            <a:endParaRPr lang="en-US" sz="3600" b="1" dirty="0">
              <a:solidFill>
                <a:srgbClr val="777777"/>
              </a:solidFill>
            </a:endParaRPr>
          </a:p>
        </p:txBody>
      </p:sp>
      <p:sp>
        <p:nvSpPr>
          <p:cNvPr id="6" name="Title 1"/>
          <p:cNvSpPr txBox="1">
            <a:spLocks/>
          </p:cNvSpPr>
          <p:nvPr/>
        </p:nvSpPr>
        <p:spPr>
          <a:xfrm>
            <a:off x="457200" y="3200400"/>
            <a:ext cx="8229600" cy="7159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mj-lt"/>
                <a:ea typeface="+mj-ea"/>
                <a:cs typeface="+mj-cs"/>
              </a:rPr>
              <a:t>Neural stem cell in adult human brain</a:t>
            </a:r>
            <a:endParaRPr kumimoji="0" lang="en-US" sz="3600" b="1" i="0" u="none" strike="noStrike" kern="1200" cap="none" spc="0" normalizeH="0" baseline="0" noProof="0" dirty="0">
              <a:ln>
                <a:noFill/>
              </a:ln>
              <a:solidFill>
                <a:srgbClr val="FFFF00"/>
              </a:solidFill>
              <a:effectLst/>
              <a:uLnTx/>
              <a:uFillTx/>
              <a:latin typeface="+mj-lt"/>
              <a:ea typeface="+mj-ea"/>
              <a:cs typeface="+mj-cs"/>
            </a:endParaRPr>
          </a:p>
        </p:txBody>
      </p:sp>
      <p:pic>
        <p:nvPicPr>
          <p:cNvPr id="7" name="Picture 6"/>
          <p:cNvPicPr>
            <a:picLocks noChangeAspect="1" noChangeArrowheads="1"/>
          </p:cNvPicPr>
          <p:nvPr/>
        </p:nvPicPr>
        <p:blipFill>
          <a:blip r:embed="rId3"/>
          <a:srcRect/>
          <a:stretch>
            <a:fillRect/>
          </a:stretch>
        </p:blipFill>
        <p:spPr bwMode="auto">
          <a:xfrm>
            <a:off x="2209800" y="3903271"/>
            <a:ext cx="4267200" cy="28023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76200"/>
            <a:ext cx="9144000" cy="1143000"/>
          </a:xfrm>
        </p:spPr>
        <p:txBody>
          <a:bodyPr/>
          <a:lstStyle/>
          <a:p>
            <a:r>
              <a:rPr lang="en-US" sz="4000" b="1" dirty="0" smtClean="0">
                <a:solidFill>
                  <a:srgbClr val="FFFF00"/>
                </a:solidFill>
              </a:rPr>
              <a:t>Methods to keep your brain young</a:t>
            </a:r>
            <a:endParaRPr lang="en-US" sz="4000" b="1" dirty="0">
              <a:solidFill>
                <a:srgbClr val="FFFF00"/>
              </a:solidFill>
            </a:endParaRPr>
          </a:p>
        </p:txBody>
      </p:sp>
      <p:sp>
        <p:nvSpPr>
          <p:cNvPr id="9219" name="Rectangle 3"/>
          <p:cNvSpPr>
            <a:spLocks noGrp="1" noChangeArrowheads="1"/>
          </p:cNvSpPr>
          <p:nvPr>
            <p:ph type="body" idx="1"/>
          </p:nvPr>
        </p:nvSpPr>
        <p:spPr>
          <a:xfrm>
            <a:off x="990600" y="1524000"/>
            <a:ext cx="7696200" cy="3962400"/>
          </a:xfrm>
        </p:spPr>
        <p:txBody>
          <a:bodyPr/>
          <a:lstStyle/>
          <a:p>
            <a:pPr marL="0" indent="0">
              <a:lnSpc>
                <a:spcPct val="90000"/>
              </a:lnSpc>
              <a:buClr>
                <a:srgbClr val="FF0000"/>
              </a:buClr>
              <a:buFont typeface="Wingdings" pitchFamily="2" charset="2"/>
              <a:buNone/>
            </a:pPr>
            <a:r>
              <a:rPr lang="en-US" sz="2800" dirty="0">
                <a:solidFill>
                  <a:srgbClr val="FFC000"/>
                </a:solidFill>
              </a:rPr>
              <a:t>Mental stimulation</a:t>
            </a:r>
          </a:p>
          <a:p>
            <a:pPr marL="0" indent="0" algn="just">
              <a:lnSpc>
                <a:spcPct val="90000"/>
              </a:lnSpc>
              <a:buClr>
                <a:srgbClr val="FF0000"/>
              </a:buClr>
              <a:buFont typeface="Wingdings" pitchFamily="2" charset="2"/>
              <a:buChar char="v"/>
            </a:pPr>
            <a:r>
              <a:rPr lang="en-US" sz="2400" dirty="0">
                <a:solidFill>
                  <a:schemeClr val="bg1"/>
                </a:solidFill>
              </a:rPr>
              <a:t>Brainy activities stimulate new </a:t>
            </a:r>
            <a:r>
              <a:rPr lang="en-US" sz="2400" dirty="0" smtClean="0">
                <a:solidFill>
                  <a:schemeClr val="bg1"/>
                </a:solidFill>
              </a:rPr>
              <a:t>connection between nerve </a:t>
            </a:r>
          </a:p>
          <a:p>
            <a:pPr marL="0" indent="0" algn="just">
              <a:lnSpc>
                <a:spcPct val="90000"/>
              </a:lnSpc>
              <a:buClr>
                <a:srgbClr val="FF0000"/>
              </a:buClr>
              <a:buNone/>
            </a:pPr>
            <a:r>
              <a:rPr lang="en-US" sz="2400" dirty="0" smtClean="0">
                <a:solidFill>
                  <a:schemeClr val="bg1"/>
                </a:solidFill>
              </a:rPr>
              <a:t>    cells</a:t>
            </a:r>
            <a:r>
              <a:rPr lang="en-US" sz="2400" dirty="0">
                <a:solidFill>
                  <a:schemeClr val="bg1"/>
                </a:solidFill>
              </a:rPr>
              <a:t>, developing </a:t>
            </a:r>
            <a:r>
              <a:rPr lang="en-US" sz="2400" dirty="0" smtClean="0">
                <a:solidFill>
                  <a:schemeClr val="bg1"/>
                </a:solidFill>
              </a:rPr>
              <a:t>neuronal plasticity </a:t>
            </a:r>
            <a:r>
              <a:rPr lang="en-US" sz="2400" dirty="0">
                <a:solidFill>
                  <a:schemeClr val="bg1"/>
                </a:solidFill>
              </a:rPr>
              <a:t>and building a </a:t>
            </a:r>
            <a:endParaRPr lang="en-US" sz="2400" dirty="0" smtClean="0">
              <a:solidFill>
                <a:schemeClr val="bg1"/>
              </a:solidFill>
            </a:endParaRPr>
          </a:p>
          <a:p>
            <a:pPr marL="0" indent="0" algn="just">
              <a:lnSpc>
                <a:spcPct val="90000"/>
              </a:lnSpc>
              <a:buClr>
                <a:srgbClr val="FF0000"/>
              </a:buClr>
              <a:buNone/>
            </a:pPr>
            <a:r>
              <a:rPr lang="en-US" sz="2400" dirty="0" smtClean="0">
                <a:solidFill>
                  <a:schemeClr val="bg1"/>
                </a:solidFill>
              </a:rPr>
              <a:t>    functional synapse. Examples </a:t>
            </a:r>
            <a:r>
              <a:rPr lang="en-US" sz="2400" dirty="0">
                <a:solidFill>
                  <a:schemeClr val="bg1"/>
                </a:solidFill>
              </a:rPr>
              <a:t>– Mental gymnastics such as </a:t>
            </a:r>
          </a:p>
          <a:p>
            <a:pPr marL="0" indent="0" algn="just">
              <a:lnSpc>
                <a:spcPct val="90000"/>
              </a:lnSpc>
              <a:buClr>
                <a:srgbClr val="FF0000"/>
              </a:buClr>
              <a:buFont typeface="Wingdings" pitchFamily="2" charset="2"/>
              <a:buNone/>
            </a:pPr>
            <a:r>
              <a:rPr lang="en-US" sz="2400" dirty="0" smtClean="0">
                <a:solidFill>
                  <a:schemeClr val="bg1"/>
                </a:solidFill>
              </a:rPr>
              <a:t>    word </a:t>
            </a:r>
            <a:r>
              <a:rPr lang="en-US" sz="2400" dirty="0">
                <a:solidFill>
                  <a:schemeClr val="bg1"/>
                </a:solidFill>
              </a:rPr>
              <a:t>puzzle and math problems, </a:t>
            </a:r>
            <a:r>
              <a:rPr lang="en-US" sz="2400" dirty="0" smtClean="0">
                <a:solidFill>
                  <a:schemeClr val="bg1"/>
                </a:solidFill>
              </a:rPr>
              <a:t>drawing, painting </a:t>
            </a:r>
            <a:r>
              <a:rPr lang="en-US" sz="2400" dirty="0">
                <a:solidFill>
                  <a:schemeClr val="bg1"/>
                </a:solidFill>
              </a:rPr>
              <a:t>and </a:t>
            </a:r>
            <a:endParaRPr lang="en-US" sz="2400" dirty="0" smtClean="0">
              <a:solidFill>
                <a:schemeClr val="bg1"/>
              </a:solidFill>
            </a:endParaRPr>
          </a:p>
          <a:p>
            <a:pPr marL="0" indent="0" algn="just">
              <a:lnSpc>
                <a:spcPct val="90000"/>
              </a:lnSpc>
              <a:buClr>
                <a:srgbClr val="FF0000"/>
              </a:buClr>
              <a:buFont typeface="Wingdings" pitchFamily="2" charset="2"/>
              <a:buNone/>
            </a:pPr>
            <a:r>
              <a:rPr lang="en-US" sz="2400" dirty="0" smtClean="0">
                <a:solidFill>
                  <a:schemeClr val="bg1"/>
                </a:solidFill>
              </a:rPr>
              <a:t>    other </a:t>
            </a:r>
            <a:r>
              <a:rPr lang="en-US" sz="2400" dirty="0">
                <a:solidFill>
                  <a:schemeClr val="bg1"/>
                </a:solidFill>
              </a:rPr>
              <a:t>crafts.</a:t>
            </a:r>
          </a:p>
        </p:txBody>
      </p:sp>
      <p:sp>
        <p:nvSpPr>
          <p:cNvPr id="9220" name="Text Box 4"/>
          <p:cNvSpPr txBox="1">
            <a:spLocks noChangeArrowheads="1"/>
          </p:cNvSpPr>
          <p:nvPr/>
        </p:nvSpPr>
        <p:spPr bwMode="auto">
          <a:xfrm>
            <a:off x="1371600" y="6262688"/>
            <a:ext cx="7315200" cy="366712"/>
          </a:xfrm>
          <a:prstGeom prst="rect">
            <a:avLst/>
          </a:prstGeom>
          <a:noFill/>
          <a:ln w="9525">
            <a:noFill/>
            <a:miter lim="800000"/>
            <a:headEnd/>
            <a:tailEnd/>
          </a:ln>
          <a:effectLst/>
        </p:spPr>
        <p:txBody>
          <a:bodyPr>
            <a:spAutoFit/>
          </a:bodyPr>
          <a:lstStyle/>
          <a:p>
            <a:pPr>
              <a:spcBef>
                <a:spcPct val="50000"/>
              </a:spcBef>
            </a:pPr>
            <a:r>
              <a:rPr lang="en-US" sz="1800" dirty="0">
                <a:solidFill>
                  <a:srgbClr val="00CC00"/>
                </a:solidFill>
              </a:rPr>
              <a:t>The Harvard Medical School Family Health Guide.</a:t>
            </a:r>
          </a:p>
        </p:txBody>
      </p:sp>
      <p:pic>
        <p:nvPicPr>
          <p:cNvPr id="44033" name="Picture 1" descr="C:\Users\Rashi\Desktop\images (2).jpg"/>
          <p:cNvPicPr>
            <a:picLocks noChangeAspect="1" noChangeArrowheads="1"/>
          </p:cNvPicPr>
          <p:nvPr/>
        </p:nvPicPr>
        <p:blipFill>
          <a:blip r:embed="rId3"/>
          <a:srcRect/>
          <a:stretch>
            <a:fillRect/>
          </a:stretch>
        </p:blipFill>
        <p:spPr bwMode="auto">
          <a:xfrm>
            <a:off x="609600" y="4248150"/>
            <a:ext cx="2581275" cy="1771650"/>
          </a:xfrm>
          <a:prstGeom prst="rect">
            <a:avLst/>
          </a:prstGeom>
          <a:noFill/>
        </p:spPr>
      </p:pic>
      <p:pic>
        <p:nvPicPr>
          <p:cNvPr id="44034" name="Picture 2"/>
          <p:cNvPicPr>
            <a:picLocks noChangeAspect="1" noChangeArrowheads="1"/>
          </p:cNvPicPr>
          <p:nvPr/>
        </p:nvPicPr>
        <p:blipFill>
          <a:blip r:embed="rId4"/>
          <a:srcRect/>
          <a:stretch>
            <a:fillRect/>
          </a:stretch>
        </p:blipFill>
        <p:spPr bwMode="auto">
          <a:xfrm>
            <a:off x="3352800" y="4114800"/>
            <a:ext cx="1892808" cy="2057400"/>
          </a:xfrm>
          <a:prstGeom prst="rect">
            <a:avLst/>
          </a:prstGeom>
          <a:noFill/>
          <a:ln w="9525">
            <a:noFill/>
            <a:miter lim="800000"/>
            <a:headEnd/>
            <a:tailEnd/>
          </a:ln>
          <a:effectLst/>
        </p:spPr>
      </p:pic>
      <p:pic>
        <p:nvPicPr>
          <p:cNvPr id="44035" name="Picture 3" descr="C:\Users\Rashi\Desktop\Bridge.jpg"/>
          <p:cNvPicPr>
            <a:picLocks noChangeAspect="1" noChangeArrowheads="1"/>
          </p:cNvPicPr>
          <p:nvPr/>
        </p:nvPicPr>
        <p:blipFill>
          <a:blip r:embed="rId5"/>
          <a:srcRect/>
          <a:stretch>
            <a:fillRect/>
          </a:stretch>
        </p:blipFill>
        <p:spPr bwMode="auto">
          <a:xfrm>
            <a:off x="5638800" y="4038600"/>
            <a:ext cx="3138407" cy="20574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762000" y="685800"/>
            <a:ext cx="8153400" cy="4114800"/>
          </a:xfrm>
        </p:spPr>
        <p:txBody>
          <a:bodyPr>
            <a:normAutofit/>
          </a:bodyPr>
          <a:lstStyle/>
          <a:p>
            <a:pPr>
              <a:lnSpc>
                <a:spcPct val="80000"/>
              </a:lnSpc>
              <a:buClr>
                <a:srgbClr val="FF0000"/>
              </a:buClr>
              <a:buFont typeface="Wingdings" pitchFamily="2" charset="2"/>
              <a:buNone/>
            </a:pPr>
            <a:r>
              <a:rPr lang="en-US" dirty="0">
                <a:solidFill>
                  <a:schemeClr val="bg1"/>
                </a:solidFill>
              </a:rPr>
              <a:t>	</a:t>
            </a:r>
            <a:r>
              <a:rPr lang="en-US" sz="2600" dirty="0">
                <a:solidFill>
                  <a:srgbClr val="FFC000"/>
                </a:solidFill>
              </a:rPr>
              <a:t>Miscellaneous</a:t>
            </a:r>
          </a:p>
          <a:p>
            <a:pPr>
              <a:lnSpc>
                <a:spcPct val="80000"/>
              </a:lnSpc>
              <a:buClr>
                <a:srgbClr val="FF0000"/>
              </a:buClr>
              <a:buFont typeface="Wingdings" pitchFamily="2" charset="2"/>
              <a:buChar char="v"/>
            </a:pPr>
            <a:r>
              <a:rPr lang="en-US" sz="2600" dirty="0">
                <a:solidFill>
                  <a:schemeClr val="bg1"/>
                </a:solidFill>
              </a:rPr>
              <a:t>Care for your </a:t>
            </a:r>
            <a:r>
              <a:rPr lang="en-US" sz="2600" dirty="0" smtClean="0">
                <a:solidFill>
                  <a:schemeClr val="bg1"/>
                </a:solidFill>
              </a:rPr>
              <a:t>emotions </a:t>
            </a:r>
          </a:p>
          <a:p>
            <a:pPr>
              <a:lnSpc>
                <a:spcPts val="3120"/>
              </a:lnSpc>
              <a:spcBef>
                <a:spcPts val="600"/>
              </a:spcBef>
              <a:spcAft>
                <a:spcPts val="600"/>
              </a:spcAft>
              <a:buClr>
                <a:srgbClr val="FF0000"/>
              </a:buClr>
              <a:buNone/>
            </a:pPr>
            <a:r>
              <a:rPr lang="en-US" sz="2600" dirty="0" smtClean="0">
                <a:solidFill>
                  <a:schemeClr val="bg1"/>
                </a:solidFill>
              </a:rPr>
              <a:t>     Don’t </a:t>
            </a:r>
            <a:r>
              <a:rPr lang="en-US" sz="2600" dirty="0">
                <a:solidFill>
                  <a:schemeClr val="bg1"/>
                </a:solidFill>
              </a:rPr>
              <a:t>get anxious, depressed, sleep  </a:t>
            </a:r>
            <a:r>
              <a:rPr lang="en-US" sz="2600" dirty="0" smtClean="0">
                <a:solidFill>
                  <a:schemeClr val="bg1"/>
                </a:solidFill>
              </a:rPr>
              <a:t>deprived </a:t>
            </a:r>
            <a:r>
              <a:rPr lang="en-US" sz="2600" dirty="0">
                <a:solidFill>
                  <a:schemeClr val="bg1"/>
                </a:solidFill>
              </a:rPr>
              <a:t>or exhausted. Keep good mental </a:t>
            </a:r>
            <a:r>
              <a:rPr lang="en-US" sz="2600" dirty="0" smtClean="0">
                <a:solidFill>
                  <a:schemeClr val="bg1"/>
                </a:solidFill>
              </a:rPr>
              <a:t>health </a:t>
            </a:r>
            <a:r>
              <a:rPr lang="en-US" sz="2600" dirty="0">
                <a:solidFill>
                  <a:schemeClr val="bg1"/>
                </a:solidFill>
              </a:rPr>
              <a:t>and restful sleep.</a:t>
            </a:r>
          </a:p>
          <a:p>
            <a:pPr>
              <a:lnSpc>
                <a:spcPts val="2800"/>
              </a:lnSpc>
              <a:spcBef>
                <a:spcPts val="600"/>
              </a:spcBef>
              <a:spcAft>
                <a:spcPts val="600"/>
              </a:spcAft>
              <a:buClr>
                <a:srgbClr val="FF0000"/>
              </a:buClr>
              <a:buFont typeface="Wingdings" pitchFamily="2" charset="2"/>
              <a:buChar char="v"/>
            </a:pPr>
            <a:r>
              <a:rPr lang="en-US" sz="2600" dirty="0">
                <a:solidFill>
                  <a:schemeClr val="bg1"/>
                </a:solidFill>
              </a:rPr>
              <a:t>Protect your head</a:t>
            </a:r>
          </a:p>
          <a:p>
            <a:pPr>
              <a:lnSpc>
                <a:spcPts val="2800"/>
              </a:lnSpc>
              <a:spcBef>
                <a:spcPts val="600"/>
              </a:spcBef>
              <a:spcAft>
                <a:spcPts val="600"/>
              </a:spcAft>
              <a:buClr>
                <a:srgbClr val="FF0000"/>
              </a:buClr>
              <a:buFont typeface="Wingdings" pitchFamily="2" charset="2"/>
              <a:buNone/>
            </a:pPr>
            <a:r>
              <a:rPr lang="en-US" sz="2600" dirty="0">
                <a:solidFill>
                  <a:schemeClr val="bg1"/>
                </a:solidFill>
              </a:rPr>
              <a:t>     Avoid moderate to severe head injuries in early life.</a:t>
            </a:r>
          </a:p>
          <a:p>
            <a:pPr>
              <a:lnSpc>
                <a:spcPts val="2800"/>
              </a:lnSpc>
              <a:spcBef>
                <a:spcPts val="600"/>
              </a:spcBef>
              <a:spcAft>
                <a:spcPts val="600"/>
              </a:spcAft>
              <a:buClr>
                <a:srgbClr val="FF0000"/>
              </a:buClr>
              <a:buFont typeface="Wingdings" pitchFamily="2" charset="2"/>
              <a:buChar char="v"/>
            </a:pPr>
            <a:r>
              <a:rPr lang="en-US" sz="2600" dirty="0">
                <a:solidFill>
                  <a:schemeClr val="bg1"/>
                </a:solidFill>
              </a:rPr>
              <a:t>Build social networks</a:t>
            </a:r>
          </a:p>
          <a:p>
            <a:pPr>
              <a:lnSpc>
                <a:spcPct val="80000"/>
              </a:lnSpc>
              <a:buClr>
                <a:srgbClr val="FF0000"/>
              </a:buClr>
              <a:buFont typeface="Wingdings" pitchFamily="2" charset="2"/>
              <a:buNone/>
            </a:pPr>
            <a:r>
              <a:rPr lang="en-US" sz="2600" dirty="0">
                <a:solidFill>
                  <a:schemeClr val="bg1"/>
                </a:solidFill>
              </a:rPr>
              <a:t>     Get involved in social activities and </a:t>
            </a:r>
            <a:r>
              <a:rPr lang="en-US" sz="2600" dirty="0" smtClean="0">
                <a:solidFill>
                  <a:schemeClr val="bg1"/>
                </a:solidFill>
              </a:rPr>
              <a:t>build strong </a:t>
            </a:r>
            <a:r>
              <a:rPr lang="en-US" sz="2600" dirty="0">
                <a:solidFill>
                  <a:schemeClr val="bg1"/>
                </a:solidFill>
              </a:rPr>
              <a:t>social </a:t>
            </a:r>
            <a:r>
              <a:rPr lang="en-US" sz="2600" dirty="0" smtClean="0">
                <a:solidFill>
                  <a:schemeClr val="bg1"/>
                </a:solidFill>
              </a:rPr>
              <a:t>ties.</a:t>
            </a:r>
            <a:endParaRPr lang="en-US" sz="2600" dirty="0">
              <a:solidFill>
                <a:schemeClr val="bg1"/>
              </a:solidFill>
            </a:endParaRPr>
          </a:p>
        </p:txBody>
      </p:sp>
      <p:sp>
        <p:nvSpPr>
          <p:cNvPr id="13317" name="Rectangle 5"/>
          <p:cNvSpPr>
            <a:spLocks noGrp="1" noChangeArrowheads="1"/>
          </p:cNvSpPr>
          <p:nvPr>
            <p:ph type="title"/>
          </p:nvPr>
        </p:nvSpPr>
        <p:spPr>
          <a:xfrm>
            <a:off x="0" y="0"/>
            <a:ext cx="9144000" cy="762000"/>
          </a:xfrm>
          <a:noFill/>
          <a:ln/>
        </p:spPr>
        <p:txBody>
          <a:bodyPr>
            <a:normAutofit/>
          </a:bodyPr>
          <a:lstStyle/>
          <a:p>
            <a:r>
              <a:rPr lang="en-US" sz="3600" b="1" dirty="0" smtClean="0">
                <a:solidFill>
                  <a:srgbClr val="FFFF00"/>
                </a:solidFill>
              </a:rPr>
              <a:t>Methods to keep your brain young</a:t>
            </a:r>
            <a:endParaRPr lang="en-US" sz="3600" b="1" dirty="0">
              <a:solidFill>
                <a:srgbClr val="FFFF00"/>
              </a:solidFill>
            </a:endParaRPr>
          </a:p>
        </p:txBody>
      </p:sp>
      <p:pic>
        <p:nvPicPr>
          <p:cNvPr id="30721" name="Picture 1" descr="C:\Users\Rashi\Desktop\images (3).jpg"/>
          <p:cNvPicPr>
            <a:picLocks noChangeAspect="1" noChangeArrowheads="1"/>
          </p:cNvPicPr>
          <p:nvPr/>
        </p:nvPicPr>
        <p:blipFill>
          <a:blip r:embed="rId3"/>
          <a:srcRect/>
          <a:stretch>
            <a:fillRect/>
          </a:stretch>
        </p:blipFill>
        <p:spPr bwMode="auto">
          <a:xfrm>
            <a:off x="228600" y="4781550"/>
            <a:ext cx="2476500" cy="1847850"/>
          </a:xfrm>
          <a:prstGeom prst="rect">
            <a:avLst/>
          </a:prstGeom>
          <a:noFill/>
        </p:spPr>
      </p:pic>
      <p:pic>
        <p:nvPicPr>
          <p:cNvPr id="30722" name="Picture 2" descr="C:\Users\Rashi\Desktop\pic143124.jpg"/>
          <p:cNvPicPr>
            <a:picLocks noChangeAspect="1" noChangeArrowheads="1"/>
          </p:cNvPicPr>
          <p:nvPr/>
        </p:nvPicPr>
        <p:blipFill>
          <a:blip r:embed="rId4"/>
          <a:srcRect/>
          <a:stretch>
            <a:fillRect/>
          </a:stretch>
        </p:blipFill>
        <p:spPr bwMode="auto">
          <a:xfrm>
            <a:off x="3048000" y="4724400"/>
            <a:ext cx="3119438" cy="1981200"/>
          </a:xfrm>
          <a:prstGeom prst="rect">
            <a:avLst/>
          </a:prstGeom>
          <a:noFill/>
        </p:spPr>
      </p:pic>
      <p:pic>
        <p:nvPicPr>
          <p:cNvPr id="30723" name="Picture 3" descr="C:\Users\Rashi\Desktop\images.jpg"/>
          <p:cNvPicPr>
            <a:picLocks noChangeAspect="1" noChangeArrowheads="1"/>
          </p:cNvPicPr>
          <p:nvPr/>
        </p:nvPicPr>
        <p:blipFill>
          <a:blip r:embed="rId5"/>
          <a:srcRect/>
          <a:stretch>
            <a:fillRect/>
          </a:stretch>
        </p:blipFill>
        <p:spPr bwMode="auto">
          <a:xfrm>
            <a:off x="6477000" y="4724400"/>
            <a:ext cx="2514600" cy="19812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868362"/>
          </a:xfrm>
        </p:spPr>
        <p:txBody>
          <a:bodyPr>
            <a:normAutofit/>
          </a:bodyPr>
          <a:lstStyle/>
          <a:p>
            <a:r>
              <a:rPr lang="en-US" sz="3600" b="1" dirty="0" smtClean="0">
                <a:solidFill>
                  <a:srgbClr val="FFFF00"/>
                </a:solidFill>
              </a:rPr>
              <a:t>Why does lack of sleep impair brain function?</a:t>
            </a:r>
            <a:endParaRPr lang="en-US" sz="3600" b="1" dirty="0">
              <a:solidFill>
                <a:srgbClr val="FFFF00"/>
              </a:solidFill>
            </a:endParaRPr>
          </a:p>
        </p:txBody>
      </p:sp>
      <p:sp>
        <p:nvSpPr>
          <p:cNvPr id="4" name="TextBox 3"/>
          <p:cNvSpPr txBox="1"/>
          <p:nvPr/>
        </p:nvSpPr>
        <p:spPr>
          <a:xfrm>
            <a:off x="304800" y="1295400"/>
            <a:ext cx="8229600" cy="4229363"/>
          </a:xfrm>
          <a:prstGeom prst="rect">
            <a:avLst/>
          </a:prstGeom>
          <a:noFill/>
        </p:spPr>
        <p:txBody>
          <a:bodyPr wrap="square" rtlCol="0">
            <a:spAutoFit/>
          </a:bodyPr>
          <a:lstStyle/>
          <a:p>
            <a:pPr>
              <a:buClr>
                <a:srgbClr val="FF0000"/>
              </a:buClr>
              <a:buFont typeface="Wingdings" pitchFamily="2" charset="2"/>
              <a:buChar char="v"/>
            </a:pPr>
            <a:r>
              <a:rPr lang="en-US" sz="2400" dirty="0" smtClean="0">
                <a:solidFill>
                  <a:schemeClr val="bg1"/>
                </a:solidFill>
              </a:rPr>
              <a:t>Natural sleep or </a:t>
            </a:r>
            <a:r>
              <a:rPr lang="en-US" sz="2400" dirty="0" err="1" smtClean="0">
                <a:solidFill>
                  <a:schemeClr val="bg1"/>
                </a:solidFill>
              </a:rPr>
              <a:t>anaesthesia</a:t>
            </a:r>
            <a:r>
              <a:rPr lang="en-US" sz="2400" dirty="0" smtClean="0">
                <a:solidFill>
                  <a:schemeClr val="bg1"/>
                </a:solidFill>
              </a:rPr>
              <a:t> are associated with a 60% </a:t>
            </a:r>
          </a:p>
          <a:p>
            <a:pPr>
              <a:buClr>
                <a:srgbClr val="FF0000"/>
              </a:buClr>
            </a:pPr>
            <a:r>
              <a:rPr lang="en-US" sz="2400" dirty="0" smtClean="0">
                <a:solidFill>
                  <a:schemeClr val="bg1"/>
                </a:solidFill>
              </a:rPr>
              <a:t>     increase in the interstitial space</a:t>
            </a:r>
          </a:p>
          <a:p>
            <a:pPr>
              <a:buClr>
                <a:srgbClr val="FF0000"/>
              </a:buClr>
              <a:buFont typeface="Wingdings" pitchFamily="2" charset="2"/>
              <a:buChar char="v"/>
            </a:pPr>
            <a:r>
              <a:rPr lang="en-US" sz="2400" dirty="0" smtClean="0">
                <a:solidFill>
                  <a:schemeClr val="bg1"/>
                </a:solidFill>
              </a:rPr>
              <a:t>It leads to striking increase in convective exchange of </a:t>
            </a:r>
          </a:p>
          <a:p>
            <a:pPr>
              <a:lnSpc>
                <a:spcPts val="2880"/>
              </a:lnSpc>
              <a:spcBef>
                <a:spcPts val="600"/>
              </a:spcBef>
              <a:spcAft>
                <a:spcPts val="600"/>
              </a:spcAft>
              <a:buClr>
                <a:srgbClr val="FF0000"/>
              </a:buClr>
            </a:pPr>
            <a:r>
              <a:rPr lang="en-US" sz="2400" dirty="0" smtClean="0">
                <a:solidFill>
                  <a:schemeClr val="bg1"/>
                </a:solidFill>
              </a:rPr>
              <a:t>    cerebrospinal fluid with interstitial fluid</a:t>
            </a:r>
          </a:p>
          <a:p>
            <a:pPr>
              <a:buClr>
                <a:srgbClr val="FF0000"/>
              </a:buClr>
              <a:buFont typeface="Wingdings" pitchFamily="2" charset="2"/>
              <a:buChar char="v"/>
            </a:pPr>
            <a:r>
              <a:rPr lang="en-US" sz="2400" dirty="0" smtClean="0">
                <a:solidFill>
                  <a:schemeClr val="bg1"/>
                </a:solidFill>
              </a:rPr>
              <a:t>This results in efficient </a:t>
            </a:r>
            <a:r>
              <a:rPr lang="en-US" sz="2400" dirty="0" err="1" smtClean="0">
                <a:solidFill>
                  <a:schemeClr val="bg1"/>
                </a:solidFill>
              </a:rPr>
              <a:t>connvective</a:t>
            </a:r>
            <a:r>
              <a:rPr lang="en-US" sz="2400" dirty="0" smtClean="0">
                <a:solidFill>
                  <a:schemeClr val="bg1"/>
                </a:solidFill>
              </a:rPr>
              <a:t> clearance of </a:t>
            </a:r>
            <a:r>
              <a:rPr lang="el-GR" sz="2400" dirty="0" smtClean="0">
                <a:solidFill>
                  <a:schemeClr val="bg1"/>
                </a:solidFill>
              </a:rPr>
              <a:t>β</a:t>
            </a:r>
            <a:r>
              <a:rPr lang="en-US" sz="2400" dirty="0" smtClean="0">
                <a:solidFill>
                  <a:schemeClr val="bg1"/>
                </a:solidFill>
              </a:rPr>
              <a:t>-</a:t>
            </a:r>
            <a:r>
              <a:rPr lang="en-US" sz="2400" dirty="0" err="1" smtClean="0">
                <a:solidFill>
                  <a:schemeClr val="bg1"/>
                </a:solidFill>
              </a:rPr>
              <a:t>amyloid</a:t>
            </a:r>
            <a:r>
              <a:rPr lang="en-US" sz="2400" dirty="0" smtClean="0">
                <a:solidFill>
                  <a:schemeClr val="bg1"/>
                </a:solidFill>
              </a:rPr>
              <a:t> and </a:t>
            </a:r>
          </a:p>
          <a:p>
            <a:pPr>
              <a:buClr>
                <a:srgbClr val="FF0000"/>
              </a:buClr>
            </a:pPr>
            <a:r>
              <a:rPr lang="en-US" sz="2400" dirty="0" smtClean="0">
                <a:solidFill>
                  <a:schemeClr val="bg1"/>
                </a:solidFill>
              </a:rPr>
              <a:t>     other compounds</a:t>
            </a:r>
          </a:p>
          <a:p>
            <a:pPr>
              <a:lnSpc>
                <a:spcPts val="2800"/>
              </a:lnSpc>
              <a:spcBef>
                <a:spcPts val="600"/>
              </a:spcBef>
              <a:spcAft>
                <a:spcPts val="600"/>
              </a:spcAft>
              <a:buClr>
                <a:srgbClr val="FF0000"/>
              </a:buClr>
              <a:buFont typeface="Wingdings" pitchFamily="2" charset="2"/>
              <a:buChar char="v"/>
            </a:pPr>
            <a:r>
              <a:rPr lang="en-US" sz="2400" dirty="0" smtClean="0">
                <a:solidFill>
                  <a:schemeClr val="bg1"/>
                </a:solidFill>
              </a:rPr>
              <a:t>Restorative function of sleep may be a consequence of </a:t>
            </a:r>
          </a:p>
          <a:p>
            <a:pPr>
              <a:buClr>
                <a:srgbClr val="FF0000"/>
              </a:buClr>
            </a:pPr>
            <a:r>
              <a:rPr lang="en-US" sz="2400" dirty="0" smtClean="0">
                <a:solidFill>
                  <a:schemeClr val="bg1"/>
                </a:solidFill>
              </a:rPr>
              <a:t>    enhanced removal of potentially </a:t>
            </a:r>
            <a:r>
              <a:rPr lang="en-US" sz="2400" dirty="0" err="1" smtClean="0">
                <a:solidFill>
                  <a:schemeClr val="bg1"/>
                </a:solidFill>
              </a:rPr>
              <a:t>neurotoxic</a:t>
            </a:r>
            <a:r>
              <a:rPr lang="en-US" sz="2400" dirty="0" smtClean="0">
                <a:solidFill>
                  <a:schemeClr val="bg1"/>
                </a:solidFill>
              </a:rPr>
              <a:t> waste products </a:t>
            </a:r>
          </a:p>
          <a:p>
            <a:pPr>
              <a:buClr>
                <a:srgbClr val="FF0000"/>
              </a:buClr>
            </a:pPr>
            <a:r>
              <a:rPr lang="en-US" sz="2400" dirty="0" smtClean="0">
                <a:solidFill>
                  <a:schemeClr val="bg1"/>
                </a:solidFill>
              </a:rPr>
              <a:t>    that accumulate in the awake state.</a:t>
            </a:r>
          </a:p>
          <a:p>
            <a:pPr>
              <a:buClr>
                <a:srgbClr val="FF0000"/>
              </a:buClr>
              <a:buFont typeface="Wingdings" pitchFamily="2" charset="2"/>
              <a:buChar char="v"/>
            </a:pPr>
            <a:endParaRPr lang="en-US" sz="2400" dirty="0">
              <a:solidFill>
                <a:schemeClr val="bg1"/>
              </a:solidFill>
            </a:endParaRPr>
          </a:p>
        </p:txBody>
      </p:sp>
      <p:sp>
        <p:nvSpPr>
          <p:cNvPr id="5" name="TextBox 4"/>
          <p:cNvSpPr txBox="1"/>
          <p:nvPr/>
        </p:nvSpPr>
        <p:spPr>
          <a:xfrm>
            <a:off x="609600" y="5410200"/>
            <a:ext cx="7620000" cy="646331"/>
          </a:xfrm>
          <a:prstGeom prst="rect">
            <a:avLst/>
          </a:prstGeom>
          <a:noFill/>
        </p:spPr>
        <p:txBody>
          <a:bodyPr wrap="square" rtlCol="0">
            <a:spAutoFit/>
          </a:bodyPr>
          <a:lstStyle/>
          <a:p>
            <a:r>
              <a:rPr lang="en-US" dirty="0" err="1" smtClean="0">
                <a:solidFill>
                  <a:srgbClr val="92D050"/>
                </a:solidFill>
              </a:rPr>
              <a:t>Xie</a:t>
            </a:r>
            <a:r>
              <a:rPr lang="en-US" dirty="0" smtClean="0">
                <a:solidFill>
                  <a:srgbClr val="92D050"/>
                </a:solidFill>
              </a:rPr>
              <a:t> L, et al., Sleep drives metabolic clearance from the adult brain. </a:t>
            </a:r>
          </a:p>
          <a:p>
            <a:r>
              <a:rPr lang="en-US" dirty="0" smtClean="0">
                <a:solidFill>
                  <a:srgbClr val="92D050"/>
                </a:solidFill>
              </a:rPr>
              <a:t>Science 2013;342(6156):doi:10.1126/science. 1241224.</a:t>
            </a:r>
            <a:endParaRPr lang="en-US" dirty="0">
              <a:solidFill>
                <a:srgbClr val="92D05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600" b="1" dirty="0" smtClean="0">
                <a:solidFill>
                  <a:srgbClr val="FFFF00"/>
                </a:solidFill>
              </a:rPr>
              <a:t>Excessive daytime sleepiness </a:t>
            </a:r>
            <a:br>
              <a:rPr lang="en-US" sz="3600" b="1" dirty="0" smtClean="0">
                <a:solidFill>
                  <a:srgbClr val="FFFF00"/>
                </a:solidFill>
              </a:rPr>
            </a:br>
            <a:r>
              <a:rPr lang="en-US" sz="3600" b="1" dirty="0" smtClean="0">
                <a:solidFill>
                  <a:srgbClr val="FFFF00"/>
                </a:solidFill>
              </a:rPr>
              <a:t>is predictive of cognitive decline in elderly</a:t>
            </a:r>
            <a:endParaRPr lang="en-US" sz="3600" b="1" dirty="0">
              <a:solidFill>
                <a:srgbClr val="FFFF00"/>
              </a:solidFill>
            </a:endParaRPr>
          </a:p>
        </p:txBody>
      </p:sp>
      <p:sp>
        <p:nvSpPr>
          <p:cNvPr id="4" name="TextBox 3"/>
          <p:cNvSpPr txBox="1"/>
          <p:nvPr/>
        </p:nvSpPr>
        <p:spPr>
          <a:xfrm>
            <a:off x="457200" y="1600200"/>
            <a:ext cx="8458200" cy="3175228"/>
          </a:xfrm>
          <a:prstGeom prst="rect">
            <a:avLst/>
          </a:prstGeom>
          <a:noFill/>
        </p:spPr>
        <p:txBody>
          <a:bodyPr wrap="square" rtlCol="0">
            <a:spAutoFit/>
          </a:bodyPr>
          <a:lstStyle/>
          <a:p>
            <a:pPr>
              <a:lnSpc>
                <a:spcPts val="2800"/>
              </a:lnSpc>
              <a:spcBef>
                <a:spcPts val="600"/>
              </a:spcBef>
              <a:spcAft>
                <a:spcPts val="600"/>
              </a:spcAft>
              <a:buClr>
                <a:srgbClr val="FF0000"/>
              </a:buClr>
              <a:buFont typeface="Wingdings" pitchFamily="2" charset="2"/>
              <a:buChar char="v"/>
            </a:pPr>
            <a:r>
              <a:rPr lang="en-US" sz="2400" dirty="0" smtClean="0">
                <a:solidFill>
                  <a:schemeClr val="bg1"/>
                </a:solidFill>
              </a:rPr>
              <a:t>n=4894 patients with dementia</a:t>
            </a:r>
          </a:p>
          <a:p>
            <a:pPr>
              <a:lnSpc>
                <a:spcPts val="2800"/>
              </a:lnSpc>
              <a:spcBef>
                <a:spcPts val="600"/>
              </a:spcBef>
              <a:spcAft>
                <a:spcPts val="600"/>
              </a:spcAft>
              <a:buClr>
                <a:srgbClr val="FF0000"/>
              </a:buClr>
              <a:buFont typeface="Wingdings" pitchFamily="2" charset="2"/>
              <a:buChar char="v"/>
            </a:pPr>
            <a:r>
              <a:rPr lang="en-US" sz="2400" dirty="0" smtClean="0">
                <a:solidFill>
                  <a:schemeClr val="bg1"/>
                </a:solidFill>
              </a:rPr>
              <a:t>8 year longitudinal follow up study</a:t>
            </a:r>
          </a:p>
          <a:p>
            <a:pPr>
              <a:lnSpc>
                <a:spcPts val="2800"/>
              </a:lnSpc>
              <a:spcBef>
                <a:spcPts val="600"/>
              </a:spcBef>
              <a:spcAft>
                <a:spcPts val="600"/>
              </a:spcAft>
              <a:buClr>
                <a:srgbClr val="FF0000"/>
              </a:buClr>
              <a:buFont typeface="Wingdings" pitchFamily="2" charset="2"/>
              <a:buChar char="v"/>
            </a:pPr>
            <a:r>
              <a:rPr lang="en-US" sz="2400" dirty="0" smtClean="0">
                <a:solidFill>
                  <a:schemeClr val="bg1"/>
                </a:solidFill>
              </a:rPr>
              <a:t>4 point decline in MMSE score</a:t>
            </a:r>
          </a:p>
          <a:p>
            <a:pPr>
              <a:buClr>
                <a:srgbClr val="FF0000"/>
              </a:buClr>
              <a:buFont typeface="Wingdings" pitchFamily="2" charset="2"/>
              <a:buChar char="v"/>
            </a:pPr>
            <a:r>
              <a:rPr lang="en-US" sz="2400" dirty="0" smtClean="0">
                <a:solidFill>
                  <a:schemeClr val="bg1"/>
                </a:solidFill>
              </a:rPr>
              <a:t>EDS independent </a:t>
            </a:r>
            <a:r>
              <a:rPr lang="en-US" sz="2400" dirty="0" err="1" smtClean="0">
                <a:solidFill>
                  <a:schemeClr val="bg1"/>
                </a:solidFill>
              </a:rPr>
              <a:t>ly</a:t>
            </a:r>
            <a:r>
              <a:rPr lang="en-US" sz="2400" dirty="0" smtClean="0">
                <a:solidFill>
                  <a:schemeClr val="bg1"/>
                </a:solidFill>
              </a:rPr>
              <a:t> increased the risk of cognitive decline (OR </a:t>
            </a:r>
          </a:p>
          <a:p>
            <a:pPr>
              <a:buClr>
                <a:srgbClr val="FF0000"/>
              </a:buClr>
            </a:pPr>
            <a:r>
              <a:rPr lang="en-US" sz="2400" dirty="0" smtClean="0">
                <a:solidFill>
                  <a:schemeClr val="bg1"/>
                </a:solidFill>
              </a:rPr>
              <a:t>    1.26, 95%/CI 1.2-1.56)</a:t>
            </a:r>
          </a:p>
          <a:p>
            <a:pPr>
              <a:lnSpc>
                <a:spcPts val="2800"/>
              </a:lnSpc>
              <a:spcBef>
                <a:spcPts val="600"/>
              </a:spcBef>
              <a:spcAft>
                <a:spcPts val="600"/>
              </a:spcAft>
              <a:buClr>
                <a:srgbClr val="FF0000"/>
              </a:buClr>
              <a:buFont typeface="Wingdings" pitchFamily="2" charset="2"/>
              <a:buChar char="v"/>
            </a:pPr>
            <a:r>
              <a:rPr lang="en-US" sz="2400" dirty="0" smtClean="0">
                <a:solidFill>
                  <a:schemeClr val="bg1"/>
                </a:solidFill>
              </a:rPr>
              <a:t>EDS may be an early bio-marker of cognitive decline</a:t>
            </a:r>
          </a:p>
          <a:p>
            <a:pPr>
              <a:buClr>
                <a:srgbClr val="FF0000"/>
              </a:buClr>
              <a:buFont typeface="Wingdings" pitchFamily="2" charset="2"/>
              <a:buChar char="v"/>
            </a:pPr>
            <a:endParaRPr lang="en-US" sz="2400" dirty="0">
              <a:solidFill>
                <a:schemeClr val="bg1"/>
              </a:solidFill>
            </a:endParaRPr>
          </a:p>
        </p:txBody>
      </p:sp>
      <p:sp>
        <p:nvSpPr>
          <p:cNvPr id="5" name="TextBox 4"/>
          <p:cNvSpPr txBox="1"/>
          <p:nvPr/>
        </p:nvSpPr>
        <p:spPr>
          <a:xfrm>
            <a:off x="609600" y="4876800"/>
            <a:ext cx="8305800" cy="381000"/>
          </a:xfrm>
          <a:prstGeom prst="rect">
            <a:avLst/>
          </a:prstGeom>
          <a:noFill/>
        </p:spPr>
        <p:txBody>
          <a:bodyPr wrap="square" rtlCol="0">
            <a:spAutoFit/>
          </a:bodyPr>
          <a:lstStyle/>
          <a:p>
            <a:r>
              <a:rPr lang="en-US" dirty="0" err="1" smtClean="0">
                <a:solidFill>
                  <a:srgbClr val="92D050"/>
                </a:solidFill>
              </a:rPr>
              <a:t>Jaussent</a:t>
            </a:r>
            <a:r>
              <a:rPr lang="en-US" dirty="0" smtClean="0">
                <a:solidFill>
                  <a:srgbClr val="92D050"/>
                </a:solidFill>
              </a:rPr>
              <a:t> I, </a:t>
            </a:r>
            <a:r>
              <a:rPr lang="en-US" dirty="0" err="1" smtClean="0">
                <a:solidFill>
                  <a:srgbClr val="92D050"/>
                </a:solidFill>
              </a:rPr>
              <a:t>Bouyer</a:t>
            </a:r>
            <a:r>
              <a:rPr lang="en-US" dirty="0" smtClean="0">
                <a:solidFill>
                  <a:srgbClr val="92D050"/>
                </a:solidFill>
              </a:rPr>
              <a:t> J, </a:t>
            </a:r>
            <a:r>
              <a:rPr lang="en-US" dirty="0" err="1" smtClean="0">
                <a:solidFill>
                  <a:srgbClr val="92D050"/>
                </a:solidFill>
              </a:rPr>
              <a:t>Ancelin</a:t>
            </a:r>
            <a:r>
              <a:rPr lang="en-US" dirty="0" smtClean="0">
                <a:solidFill>
                  <a:srgbClr val="92D050"/>
                </a:solidFill>
              </a:rPr>
              <a:t> ML, et al. Sleep 2012;35:1201-7.</a:t>
            </a:r>
            <a:endParaRPr lang="en-US" dirty="0">
              <a:solidFill>
                <a:srgbClr val="92D05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Users\Rashi\Desktop\New folder (2)\002.jpg"/>
          <p:cNvPicPr>
            <a:picLocks noChangeAspect="1" noChangeArrowheads="1"/>
          </p:cNvPicPr>
          <p:nvPr/>
        </p:nvPicPr>
        <p:blipFill>
          <a:blip r:embed="rId3"/>
          <a:srcRect/>
          <a:stretch>
            <a:fillRect/>
          </a:stretch>
        </p:blipFill>
        <p:spPr bwMode="auto">
          <a:xfrm>
            <a:off x="304800" y="381000"/>
            <a:ext cx="2209800" cy="2971800"/>
          </a:xfrm>
          <a:prstGeom prst="rect">
            <a:avLst/>
          </a:prstGeom>
          <a:noFill/>
        </p:spPr>
      </p:pic>
      <p:pic>
        <p:nvPicPr>
          <p:cNvPr id="86019" name="Picture 3" descr="C:\Users\Rashi\Desktop\New folder (2)\images.jpg"/>
          <p:cNvPicPr>
            <a:picLocks noChangeAspect="1" noChangeArrowheads="1"/>
          </p:cNvPicPr>
          <p:nvPr/>
        </p:nvPicPr>
        <p:blipFill>
          <a:blip r:embed="rId4"/>
          <a:srcRect/>
          <a:stretch>
            <a:fillRect/>
          </a:stretch>
        </p:blipFill>
        <p:spPr bwMode="auto">
          <a:xfrm>
            <a:off x="2667000" y="381000"/>
            <a:ext cx="6248400" cy="29718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Users\Rashi\Desktop\New folder (2)\002.jpg"/>
          <p:cNvPicPr>
            <a:picLocks noChangeAspect="1" noChangeArrowheads="1"/>
          </p:cNvPicPr>
          <p:nvPr/>
        </p:nvPicPr>
        <p:blipFill>
          <a:blip r:embed="rId3"/>
          <a:srcRect/>
          <a:stretch>
            <a:fillRect/>
          </a:stretch>
        </p:blipFill>
        <p:spPr bwMode="auto">
          <a:xfrm>
            <a:off x="304800" y="381000"/>
            <a:ext cx="2209800" cy="2971800"/>
          </a:xfrm>
          <a:prstGeom prst="rect">
            <a:avLst/>
          </a:prstGeom>
          <a:noFill/>
        </p:spPr>
      </p:pic>
      <p:pic>
        <p:nvPicPr>
          <p:cNvPr id="86019" name="Picture 3" descr="C:\Users\Rashi\Desktop\New folder (2)\images.jpg"/>
          <p:cNvPicPr>
            <a:picLocks noChangeAspect="1" noChangeArrowheads="1"/>
          </p:cNvPicPr>
          <p:nvPr/>
        </p:nvPicPr>
        <p:blipFill>
          <a:blip r:embed="rId4"/>
          <a:srcRect/>
          <a:stretch>
            <a:fillRect/>
          </a:stretch>
        </p:blipFill>
        <p:spPr bwMode="auto">
          <a:xfrm>
            <a:off x="2667000" y="381000"/>
            <a:ext cx="6248400" cy="2971800"/>
          </a:xfrm>
          <a:prstGeom prst="rect">
            <a:avLst/>
          </a:prstGeom>
          <a:noFill/>
        </p:spPr>
      </p:pic>
      <p:sp>
        <p:nvSpPr>
          <p:cNvPr id="6" name="TextBox 5"/>
          <p:cNvSpPr txBox="1"/>
          <p:nvPr/>
        </p:nvSpPr>
        <p:spPr>
          <a:xfrm>
            <a:off x="457200" y="4157008"/>
            <a:ext cx="5257800" cy="1938992"/>
          </a:xfrm>
          <a:prstGeom prst="rect">
            <a:avLst/>
          </a:prstGeom>
          <a:noFill/>
        </p:spPr>
        <p:txBody>
          <a:bodyPr wrap="square" rtlCol="0">
            <a:spAutoFit/>
          </a:bodyPr>
          <a:lstStyle/>
          <a:p>
            <a:r>
              <a:rPr lang="en-US" sz="2400" dirty="0" err="1" smtClean="0">
                <a:solidFill>
                  <a:schemeClr val="bg1"/>
                </a:solidFill>
              </a:rPr>
              <a:t>Jeevem</a:t>
            </a:r>
            <a:r>
              <a:rPr lang="en-US" sz="2400" dirty="0" smtClean="0">
                <a:solidFill>
                  <a:schemeClr val="bg1"/>
                </a:solidFill>
              </a:rPr>
              <a:t> </a:t>
            </a:r>
            <a:r>
              <a:rPr lang="en-US" sz="2400" dirty="0" err="1" smtClean="0">
                <a:solidFill>
                  <a:schemeClr val="bg1"/>
                </a:solidFill>
              </a:rPr>
              <a:t>Sharadah</a:t>
            </a:r>
            <a:r>
              <a:rPr lang="en-US" sz="2400" dirty="0" smtClean="0">
                <a:solidFill>
                  <a:schemeClr val="bg1"/>
                </a:solidFill>
              </a:rPr>
              <a:t>  </a:t>
            </a:r>
            <a:r>
              <a:rPr lang="en-US" sz="2400" dirty="0" err="1" smtClean="0">
                <a:solidFill>
                  <a:schemeClr val="bg1"/>
                </a:solidFill>
              </a:rPr>
              <a:t>Shatam</a:t>
            </a:r>
            <a:endParaRPr lang="en-US" sz="2400" dirty="0" smtClean="0">
              <a:solidFill>
                <a:schemeClr val="bg1"/>
              </a:solidFill>
            </a:endParaRPr>
          </a:p>
          <a:p>
            <a:r>
              <a:rPr lang="en-US" sz="2400" dirty="0" err="1" smtClean="0">
                <a:solidFill>
                  <a:schemeClr val="bg1"/>
                </a:solidFill>
              </a:rPr>
              <a:t>Pashyem</a:t>
            </a:r>
            <a:r>
              <a:rPr lang="en-US" sz="2400" dirty="0" smtClean="0">
                <a:solidFill>
                  <a:schemeClr val="bg1"/>
                </a:solidFill>
              </a:rPr>
              <a:t> </a:t>
            </a:r>
            <a:r>
              <a:rPr lang="en-US" sz="2400" dirty="0" err="1" smtClean="0">
                <a:solidFill>
                  <a:schemeClr val="bg1"/>
                </a:solidFill>
              </a:rPr>
              <a:t>Sharadah</a:t>
            </a:r>
            <a:r>
              <a:rPr lang="en-US" sz="2400" dirty="0" smtClean="0">
                <a:solidFill>
                  <a:schemeClr val="bg1"/>
                </a:solidFill>
              </a:rPr>
              <a:t> </a:t>
            </a:r>
            <a:r>
              <a:rPr lang="en-US" sz="2400" dirty="0" err="1" smtClean="0">
                <a:solidFill>
                  <a:schemeClr val="bg1"/>
                </a:solidFill>
              </a:rPr>
              <a:t>Shatam</a:t>
            </a:r>
            <a:endParaRPr lang="en-US" sz="2400" dirty="0" smtClean="0">
              <a:solidFill>
                <a:schemeClr val="bg1"/>
              </a:solidFill>
            </a:endParaRPr>
          </a:p>
          <a:p>
            <a:r>
              <a:rPr lang="en-US" sz="2400" dirty="0" err="1" smtClean="0">
                <a:solidFill>
                  <a:schemeClr val="bg1"/>
                </a:solidFill>
              </a:rPr>
              <a:t>Shrinuyam</a:t>
            </a:r>
            <a:r>
              <a:rPr lang="en-US" sz="2400" dirty="0" smtClean="0">
                <a:solidFill>
                  <a:schemeClr val="bg1"/>
                </a:solidFill>
              </a:rPr>
              <a:t> </a:t>
            </a:r>
            <a:r>
              <a:rPr lang="en-US" sz="2400" dirty="0" err="1" smtClean="0">
                <a:solidFill>
                  <a:schemeClr val="bg1"/>
                </a:solidFill>
              </a:rPr>
              <a:t>Sharadah</a:t>
            </a:r>
            <a:r>
              <a:rPr lang="en-US" sz="2400" dirty="0" smtClean="0">
                <a:solidFill>
                  <a:schemeClr val="bg1"/>
                </a:solidFill>
              </a:rPr>
              <a:t> </a:t>
            </a:r>
            <a:r>
              <a:rPr lang="en-US" sz="2400" dirty="0" err="1" smtClean="0">
                <a:solidFill>
                  <a:schemeClr val="bg1"/>
                </a:solidFill>
              </a:rPr>
              <a:t>Shatam</a:t>
            </a:r>
            <a:endParaRPr lang="en-US" sz="2400" dirty="0" smtClean="0">
              <a:solidFill>
                <a:schemeClr val="bg1"/>
              </a:solidFill>
            </a:endParaRPr>
          </a:p>
          <a:p>
            <a:r>
              <a:rPr lang="en-US" sz="2400" dirty="0" err="1" smtClean="0">
                <a:solidFill>
                  <a:schemeClr val="bg1"/>
                </a:solidFill>
              </a:rPr>
              <a:t>Prabaram</a:t>
            </a:r>
            <a:r>
              <a:rPr lang="en-US" sz="2400" dirty="0" smtClean="0">
                <a:solidFill>
                  <a:schemeClr val="bg1"/>
                </a:solidFill>
              </a:rPr>
              <a:t> </a:t>
            </a:r>
            <a:r>
              <a:rPr lang="en-US" sz="2400" dirty="0" err="1" smtClean="0">
                <a:solidFill>
                  <a:schemeClr val="bg1"/>
                </a:solidFill>
              </a:rPr>
              <a:t>Sharadah</a:t>
            </a:r>
            <a:r>
              <a:rPr lang="en-US" sz="2400" dirty="0" smtClean="0">
                <a:solidFill>
                  <a:schemeClr val="bg1"/>
                </a:solidFill>
              </a:rPr>
              <a:t> </a:t>
            </a:r>
            <a:r>
              <a:rPr lang="en-US" sz="2400" dirty="0" err="1" smtClean="0">
                <a:solidFill>
                  <a:schemeClr val="bg1"/>
                </a:solidFill>
              </a:rPr>
              <a:t>Shatam</a:t>
            </a:r>
            <a:endParaRPr lang="en-US" sz="2400" dirty="0" smtClean="0">
              <a:solidFill>
                <a:schemeClr val="bg1"/>
              </a:solidFill>
            </a:endParaRPr>
          </a:p>
          <a:p>
            <a:r>
              <a:rPr lang="en-US" sz="2400" dirty="0" err="1" smtClean="0">
                <a:solidFill>
                  <a:schemeClr val="bg1"/>
                </a:solidFill>
              </a:rPr>
              <a:t>Bhooyashah</a:t>
            </a:r>
            <a:r>
              <a:rPr lang="en-US" sz="2400" dirty="0" smtClean="0">
                <a:solidFill>
                  <a:schemeClr val="bg1"/>
                </a:solidFill>
              </a:rPr>
              <a:t> </a:t>
            </a:r>
            <a:r>
              <a:rPr lang="en-US" sz="2400" dirty="0" err="1" smtClean="0">
                <a:solidFill>
                  <a:schemeClr val="bg1"/>
                </a:solidFill>
              </a:rPr>
              <a:t>Sharadah</a:t>
            </a:r>
            <a:r>
              <a:rPr lang="en-US" sz="2400" dirty="0" smtClean="0">
                <a:solidFill>
                  <a:schemeClr val="bg1"/>
                </a:solidFill>
              </a:rPr>
              <a:t> </a:t>
            </a:r>
            <a:r>
              <a:rPr lang="en-US" sz="2400" dirty="0" err="1" smtClean="0">
                <a:solidFill>
                  <a:schemeClr val="bg1"/>
                </a:solidFill>
              </a:rPr>
              <a:t>Shatam</a:t>
            </a:r>
            <a:endParaRPr lang="en-US" sz="2400" dirty="0">
              <a:solidFill>
                <a:schemeClr val="bg1"/>
              </a:solidFill>
            </a:endParaRPr>
          </a:p>
        </p:txBody>
      </p:sp>
      <p:pic>
        <p:nvPicPr>
          <p:cNvPr id="7" name="Picture 5" descr="http://www.thehindu.com/multimedia/dynamic/00001/KRISHNA_IYER1_1634e.jpg"/>
          <p:cNvPicPr>
            <a:picLocks noChangeAspect="1" noChangeArrowheads="1"/>
          </p:cNvPicPr>
          <p:nvPr/>
        </p:nvPicPr>
        <p:blipFill>
          <a:blip r:embed="rId5"/>
          <a:srcRect/>
          <a:stretch>
            <a:fillRect/>
          </a:stretch>
        </p:blipFill>
        <p:spPr bwMode="auto">
          <a:xfrm>
            <a:off x="6444620" y="3733800"/>
            <a:ext cx="2013580" cy="2286000"/>
          </a:xfrm>
          <a:prstGeom prst="rect">
            <a:avLst/>
          </a:prstGeom>
          <a:noFill/>
        </p:spPr>
      </p:pic>
      <p:sp>
        <p:nvSpPr>
          <p:cNvPr id="9" name="TextBox 8"/>
          <p:cNvSpPr txBox="1"/>
          <p:nvPr/>
        </p:nvSpPr>
        <p:spPr>
          <a:xfrm>
            <a:off x="6324600" y="5943600"/>
            <a:ext cx="2667000" cy="584775"/>
          </a:xfrm>
          <a:prstGeom prst="rect">
            <a:avLst/>
          </a:prstGeom>
          <a:noFill/>
        </p:spPr>
        <p:txBody>
          <a:bodyPr wrap="square" rtlCol="0">
            <a:spAutoFit/>
          </a:bodyPr>
          <a:lstStyle/>
          <a:p>
            <a:r>
              <a:rPr lang="en-US" sz="1600" dirty="0" smtClean="0">
                <a:solidFill>
                  <a:schemeClr val="accent2">
                    <a:lumMod val="40000"/>
                    <a:lumOff val="60000"/>
                  </a:schemeClr>
                </a:solidFill>
              </a:rPr>
              <a:t>   Justice VR Krishna </a:t>
            </a:r>
            <a:r>
              <a:rPr lang="en-US" sz="1600" dirty="0" err="1" smtClean="0">
                <a:solidFill>
                  <a:schemeClr val="accent2">
                    <a:lumMod val="40000"/>
                    <a:lumOff val="60000"/>
                  </a:schemeClr>
                </a:solidFill>
              </a:rPr>
              <a:t>Iyer</a:t>
            </a:r>
            <a:endParaRPr lang="en-US" sz="1600" dirty="0" smtClean="0">
              <a:solidFill>
                <a:schemeClr val="accent2">
                  <a:lumMod val="40000"/>
                  <a:lumOff val="60000"/>
                </a:schemeClr>
              </a:solidFill>
            </a:endParaRPr>
          </a:p>
          <a:p>
            <a:r>
              <a:rPr lang="en-US" sz="1600" dirty="0" smtClean="0">
                <a:solidFill>
                  <a:srgbClr val="FFC000"/>
                </a:solidFill>
              </a:rPr>
              <a:t>  15 Nov 1915 - 4 Dec 2014</a:t>
            </a:r>
            <a:endParaRPr lang="en-US" sz="1600" dirty="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76200"/>
            <a:ext cx="8229600" cy="1143000"/>
          </a:xfrm>
        </p:spPr>
        <p:txBody>
          <a:bodyPr/>
          <a:lstStyle/>
          <a:p>
            <a:pPr eaLnBrk="1" hangingPunct="1"/>
            <a:r>
              <a:rPr lang="en-US" sz="3300" b="1" dirty="0" smtClean="0">
                <a:solidFill>
                  <a:srgbClr val="FFFF00"/>
                </a:solidFill>
              </a:rPr>
              <a:t>Global burden of neurological and mental disorders  (WHO 2014)</a:t>
            </a:r>
          </a:p>
        </p:txBody>
      </p:sp>
      <p:sp>
        <p:nvSpPr>
          <p:cNvPr id="4099" name="TextBox 3"/>
          <p:cNvSpPr txBox="1">
            <a:spLocks noChangeArrowheads="1"/>
          </p:cNvSpPr>
          <p:nvPr/>
        </p:nvSpPr>
        <p:spPr bwMode="auto">
          <a:xfrm>
            <a:off x="457200" y="1529031"/>
            <a:ext cx="8001000" cy="4965462"/>
          </a:xfrm>
          <a:prstGeom prst="rect">
            <a:avLst/>
          </a:prstGeom>
          <a:noFill/>
          <a:ln w="9525">
            <a:noFill/>
            <a:miter lim="800000"/>
            <a:headEnd/>
            <a:tailEnd/>
          </a:ln>
        </p:spPr>
        <p:txBody>
          <a:bodyPr anchor="ctr">
            <a:spAutoFit/>
          </a:bodyPr>
          <a:lstStyle/>
          <a:p>
            <a:pPr>
              <a:lnSpc>
                <a:spcPts val="2000"/>
              </a:lnSpc>
              <a:buClr>
                <a:schemeClr val="tx1">
                  <a:lumMod val="65000"/>
                  <a:lumOff val="35000"/>
                </a:schemeClr>
              </a:buClr>
              <a:buFont typeface="Wingdings" pitchFamily="2" charset="2"/>
              <a:buChar char="v"/>
            </a:pPr>
            <a:r>
              <a:rPr lang="en-US" sz="2200" dirty="0" smtClean="0">
                <a:solidFill>
                  <a:schemeClr val="tx1">
                    <a:lumMod val="65000"/>
                    <a:lumOff val="35000"/>
                  </a:schemeClr>
                </a:solidFill>
              </a:rPr>
              <a:t>The last three decades have witnessed an explosion of </a:t>
            </a:r>
          </a:p>
          <a:p>
            <a:pPr>
              <a:lnSpc>
                <a:spcPts val="2000"/>
              </a:lnSpc>
              <a:buClr>
                <a:schemeClr val="tx1">
                  <a:lumMod val="65000"/>
                  <a:lumOff val="35000"/>
                </a:schemeClr>
              </a:buClr>
            </a:pPr>
            <a:r>
              <a:rPr lang="en-US" sz="2200" dirty="0" smtClean="0">
                <a:solidFill>
                  <a:schemeClr val="tx1">
                    <a:lumMod val="65000"/>
                    <a:lumOff val="35000"/>
                  </a:schemeClr>
                </a:solidFill>
              </a:rPr>
              <a:t>     interest in the field of neurosciences</a:t>
            </a:r>
          </a:p>
          <a:p>
            <a:pPr>
              <a:lnSpc>
                <a:spcPts val="2000"/>
              </a:lnSpc>
              <a:buClr>
                <a:schemeClr val="tx1">
                  <a:lumMod val="65000"/>
                  <a:lumOff val="35000"/>
                </a:schemeClr>
              </a:buClr>
            </a:pPr>
            <a:endParaRPr lang="en-US" sz="2200" dirty="0" smtClean="0">
              <a:solidFill>
                <a:schemeClr val="tx1">
                  <a:lumMod val="65000"/>
                  <a:lumOff val="35000"/>
                </a:schemeClr>
              </a:solidFill>
            </a:endParaRPr>
          </a:p>
          <a:p>
            <a:pPr>
              <a:lnSpc>
                <a:spcPts val="2000"/>
              </a:lnSpc>
              <a:buClr>
                <a:schemeClr val="tx1">
                  <a:lumMod val="65000"/>
                  <a:lumOff val="35000"/>
                </a:schemeClr>
              </a:buClr>
              <a:buFont typeface="Wingdings" pitchFamily="2" charset="2"/>
              <a:buChar char="v"/>
            </a:pPr>
            <a:r>
              <a:rPr lang="en-US" sz="2200" dirty="0" smtClean="0">
                <a:solidFill>
                  <a:schemeClr val="tx1">
                    <a:lumMod val="65000"/>
                    <a:lumOff val="35000"/>
                  </a:schemeClr>
                </a:solidFill>
              </a:rPr>
              <a:t>90% of all we know about neuroscience has accumulated </a:t>
            </a:r>
          </a:p>
          <a:p>
            <a:pPr>
              <a:lnSpc>
                <a:spcPts val="2000"/>
              </a:lnSpc>
              <a:buClr>
                <a:schemeClr val="tx1">
                  <a:lumMod val="65000"/>
                  <a:lumOff val="35000"/>
                </a:schemeClr>
              </a:buClr>
            </a:pPr>
            <a:r>
              <a:rPr lang="en-US" sz="2200" dirty="0" smtClean="0">
                <a:solidFill>
                  <a:schemeClr val="tx1">
                    <a:lumMod val="65000"/>
                    <a:lumOff val="35000"/>
                  </a:schemeClr>
                </a:solidFill>
              </a:rPr>
              <a:t>    during this period</a:t>
            </a:r>
          </a:p>
          <a:p>
            <a:pPr>
              <a:lnSpc>
                <a:spcPts val="2000"/>
              </a:lnSpc>
              <a:buClr>
                <a:schemeClr val="tx1">
                  <a:lumMod val="65000"/>
                  <a:lumOff val="35000"/>
                </a:schemeClr>
              </a:buClr>
            </a:pPr>
            <a:endParaRPr lang="en-US" sz="2200" dirty="0" smtClean="0">
              <a:solidFill>
                <a:schemeClr val="tx1">
                  <a:lumMod val="65000"/>
                  <a:lumOff val="35000"/>
                </a:schemeClr>
              </a:solidFill>
            </a:endParaRPr>
          </a:p>
          <a:p>
            <a:pPr>
              <a:lnSpc>
                <a:spcPts val="2000"/>
              </a:lnSpc>
              <a:buClr>
                <a:schemeClr val="tx1">
                  <a:lumMod val="65000"/>
                  <a:lumOff val="35000"/>
                </a:schemeClr>
              </a:buClr>
              <a:buFont typeface="Wingdings" pitchFamily="2" charset="2"/>
              <a:buChar char="v"/>
            </a:pPr>
            <a:r>
              <a:rPr lang="en-US" sz="2200" dirty="0" smtClean="0">
                <a:solidFill>
                  <a:schemeClr val="tx1">
                    <a:lumMod val="65000"/>
                    <a:lumOff val="35000"/>
                  </a:schemeClr>
                </a:solidFill>
              </a:rPr>
              <a:t>Neurological disorders are one of the greatest threats to public </a:t>
            </a:r>
          </a:p>
          <a:p>
            <a:pPr>
              <a:lnSpc>
                <a:spcPts val="2000"/>
              </a:lnSpc>
              <a:buClr>
                <a:schemeClr val="tx1">
                  <a:lumMod val="65000"/>
                  <a:lumOff val="35000"/>
                </a:schemeClr>
              </a:buClr>
            </a:pPr>
            <a:r>
              <a:rPr lang="en-US" sz="2200" dirty="0" smtClean="0">
                <a:solidFill>
                  <a:schemeClr val="tx1">
                    <a:lumMod val="65000"/>
                    <a:lumOff val="35000"/>
                  </a:schemeClr>
                </a:solidFill>
              </a:rPr>
              <a:t>    health</a:t>
            </a:r>
          </a:p>
          <a:p>
            <a:pPr>
              <a:lnSpc>
                <a:spcPts val="2000"/>
              </a:lnSpc>
              <a:buClr>
                <a:srgbClr val="C00000"/>
              </a:buClr>
            </a:pPr>
            <a:endParaRPr lang="en-US" sz="2200" dirty="0" smtClean="0">
              <a:solidFill>
                <a:schemeClr val="bg1"/>
              </a:solidFill>
            </a:endParaRPr>
          </a:p>
          <a:p>
            <a:pPr>
              <a:lnSpc>
                <a:spcPts val="2000"/>
              </a:lnSpc>
              <a:buClr>
                <a:srgbClr val="C00000"/>
              </a:buClr>
              <a:buFont typeface="Wingdings" pitchFamily="2" charset="2"/>
              <a:buChar char="v"/>
            </a:pPr>
            <a:r>
              <a:rPr lang="en-US" sz="2200" dirty="0" smtClean="0">
                <a:solidFill>
                  <a:schemeClr val="bg1"/>
                </a:solidFill>
              </a:rPr>
              <a:t>Non-contagious neurological disorders comprised 3% of global </a:t>
            </a:r>
          </a:p>
          <a:p>
            <a:pPr>
              <a:lnSpc>
                <a:spcPts val="2000"/>
              </a:lnSpc>
              <a:buClr>
                <a:srgbClr val="C00000"/>
              </a:buClr>
            </a:pPr>
            <a:r>
              <a:rPr lang="en-US" sz="2200" dirty="0" smtClean="0">
                <a:solidFill>
                  <a:schemeClr val="bg1"/>
                </a:solidFill>
              </a:rPr>
              <a:t>    burden of disease in 2010</a:t>
            </a:r>
          </a:p>
          <a:p>
            <a:pPr>
              <a:lnSpc>
                <a:spcPts val="2000"/>
              </a:lnSpc>
              <a:buClr>
                <a:srgbClr val="C00000"/>
              </a:buClr>
            </a:pPr>
            <a:endParaRPr lang="en-US" sz="2200" dirty="0">
              <a:solidFill>
                <a:schemeClr val="bg1"/>
              </a:solidFill>
            </a:endParaRPr>
          </a:p>
          <a:p>
            <a:pPr>
              <a:lnSpc>
                <a:spcPts val="2000"/>
              </a:lnSpc>
              <a:buClr>
                <a:srgbClr val="C00000"/>
              </a:buClr>
              <a:buFont typeface="Wingdings" pitchFamily="2" charset="2"/>
              <a:buChar char="v"/>
            </a:pPr>
            <a:r>
              <a:rPr lang="en-US" sz="2200" dirty="0" smtClean="0">
                <a:solidFill>
                  <a:schemeClr val="bg1"/>
                </a:solidFill>
              </a:rPr>
              <a:t>This number is expected to grow as life expectancy </a:t>
            </a:r>
          </a:p>
          <a:p>
            <a:pPr>
              <a:lnSpc>
                <a:spcPts val="2000"/>
              </a:lnSpc>
              <a:buClr>
                <a:srgbClr val="C00000"/>
              </a:buClr>
            </a:pPr>
            <a:r>
              <a:rPr lang="en-US" sz="2200" dirty="0" smtClean="0">
                <a:solidFill>
                  <a:schemeClr val="bg1"/>
                </a:solidFill>
              </a:rPr>
              <a:t>     increases</a:t>
            </a:r>
          </a:p>
          <a:p>
            <a:pPr>
              <a:lnSpc>
                <a:spcPts val="2000"/>
              </a:lnSpc>
              <a:buClr>
                <a:srgbClr val="C00000"/>
              </a:buClr>
              <a:buFont typeface="Wingdings" pitchFamily="2" charset="2"/>
              <a:buChar char="Ø"/>
            </a:pPr>
            <a:endParaRPr lang="en-US" sz="2200" dirty="0">
              <a:solidFill>
                <a:schemeClr val="bg1"/>
              </a:solidFill>
            </a:endParaRPr>
          </a:p>
          <a:p>
            <a:pPr>
              <a:lnSpc>
                <a:spcPts val="2000"/>
              </a:lnSpc>
              <a:buClr>
                <a:schemeClr val="tx1">
                  <a:lumMod val="65000"/>
                  <a:lumOff val="35000"/>
                </a:schemeClr>
              </a:buClr>
              <a:buFont typeface="Wingdings" pitchFamily="2" charset="2"/>
              <a:buChar char="v"/>
            </a:pPr>
            <a:r>
              <a:rPr lang="en-US" sz="2200" dirty="0" smtClean="0">
                <a:solidFill>
                  <a:schemeClr val="tx1">
                    <a:lumMod val="65000"/>
                    <a:lumOff val="35000"/>
                  </a:schemeClr>
                </a:solidFill>
              </a:rPr>
              <a:t>Brain disorders account for only 10&amp; of all deaths,  but in </a:t>
            </a:r>
          </a:p>
          <a:p>
            <a:pPr>
              <a:lnSpc>
                <a:spcPts val="2000"/>
              </a:lnSpc>
              <a:buClr>
                <a:schemeClr val="tx1">
                  <a:lumMod val="65000"/>
                  <a:lumOff val="35000"/>
                </a:schemeClr>
              </a:buClr>
            </a:pPr>
            <a:r>
              <a:rPr lang="en-US" sz="2200" dirty="0" smtClean="0">
                <a:solidFill>
                  <a:schemeClr val="tx1">
                    <a:lumMod val="65000"/>
                    <a:lumOff val="35000"/>
                  </a:schemeClr>
                </a:solidFill>
              </a:rPr>
              <a:t>    developing countries they are responsible for at least 27% </a:t>
            </a:r>
          </a:p>
          <a:p>
            <a:pPr>
              <a:lnSpc>
                <a:spcPts val="2000"/>
              </a:lnSpc>
              <a:buClr>
                <a:schemeClr val="tx1">
                  <a:lumMod val="65000"/>
                  <a:lumOff val="35000"/>
                </a:schemeClr>
              </a:buClr>
            </a:pPr>
            <a:r>
              <a:rPr lang="en-US" sz="2200" dirty="0" smtClean="0">
                <a:solidFill>
                  <a:schemeClr val="tx1">
                    <a:lumMod val="65000"/>
                    <a:lumOff val="35000"/>
                  </a:schemeClr>
                </a:solidFill>
              </a:rPr>
              <a:t>    disease </a:t>
            </a:r>
            <a:r>
              <a:rPr lang="en-US" sz="2200" dirty="0">
                <a:solidFill>
                  <a:schemeClr val="tx1">
                    <a:lumMod val="65000"/>
                    <a:lumOff val="35000"/>
                  </a:schemeClr>
                </a:solidFill>
              </a:rPr>
              <a:t>burden expressed </a:t>
            </a:r>
            <a:r>
              <a:rPr lang="en-US" sz="2200" dirty="0" smtClean="0">
                <a:solidFill>
                  <a:schemeClr val="tx1">
                    <a:lumMod val="65000"/>
                    <a:lumOff val="35000"/>
                  </a:schemeClr>
                </a:solidFill>
              </a:rPr>
              <a:t>as,  </a:t>
            </a:r>
            <a:r>
              <a:rPr lang="en-US" sz="2200" dirty="0">
                <a:solidFill>
                  <a:schemeClr val="tx1">
                    <a:lumMod val="65000"/>
                    <a:lumOff val="35000"/>
                  </a:schemeClr>
                </a:solidFill>
              </a:rPr>
              <a:t>DALY</a:t>
            </a:r>
          </a:p>
          <a:p>
            <a:pPr>
              <a:lnSpc>
                <a:spcPts val="2000"/>
              </a:lnSpc>
              <a:buClr>
                <a:srgbClr val="C00000"/>
              </a:buClr>
            </a:pPr>
            <a:endParaRPr lang="en-US" sz="2200" dirty="0">
              <a:solidFill>
                <a:schemeClr val="bg1"/>
              </a:solidFill>
            </a:endParaRPr>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67200" y="457200"/>
            <a:ext cx="4648200" cy="2062103"/>
          </a:xfrm>
          <a:prstGeom prst="rect">
            <a:avLst/>
          </a:prstGeom>
          <a:noFill/>
        </p:spPr>
        <p:txBody>
          <a:bodyPr wrap="square" rtlCol="0">
            <a:spAutoFit/>
          </a:bodyPr>
          <a:lstStyle/>
          <a:p>
            <a:r>
              <a:rPr lang="en-US" sz="3200" b="1" i="1" dirty="0" smtClean="0">
                <a:solidFill>
                  <a:schemeClr val="bg1"/>
                </a:solidFill>
              </a:rPr>
              <a:t>Age is an issue of mind</a:t>
            </a:r>
          </a:p>
          <a:p>
            <a:r>
              <a:rPr lang="en-US" sz="3200" b="1" i="1" dirty="0" smtClean="0">
                <a:solidFill>
                  <a:schemeClr val="bg1"/>
                </a:solidFill>
              </a:rPr>
              <a:t>over matter.</a:t>
            </a:r>
          </a:p>
          <a:p>
            <a:r>
              <a:rPr lang="en-US" sz="3200" b="1" i="1" dirty="0" smtClean="0">
                <a:solidFill>
                  <a:schemeClr val="bg1"/>
                </a:solidFill>
              </a:rPr>
              <a:t>If you don’t mind</a:t>
            </a:r>
          </a:p>
          <a:p>
            <a:r>
              <a:rPr lang="en-US" sz="3200" b="1" i="1" dirty="0" smtClean="0">
                <a:solidFill>
                  <a:schemeClr val="bg1"/>
                </a:solidFill>
              </a:rPr>
              <a:t>it doesn’t matter.</a:t>
            </a:r>
          </a:p>
        </p:txBody>
      </p:sp>
      <p:pic>
        <p:nvPicPr>
          <p:cNvPr id="5124" name="Picture 4" descr="http://upload.wikimedia.org/wikipedia/commons/2/25/Mark_Twain,_Brady-Handy_photo_portrait,_Feb_7,_1871,_cropped.jpg"/>
          <p:cNvPicPr>
            <a:picLocks noChangeAspect="1" noChangeArrowheads="1"/>
          </p:cNvPicPr>
          <p:nvPr/>
        </p:nvPicPr>
        <p:blipFill>
          <a:blip r:embed="rId3"/>
          <a:srcRect/>
          <a:stretch>
            <a:fillRect/>
          </a:stretch>
        </p:blipFill>
        <p:spPr bwMode="auto">
          <a:xfrm>
            <a:off x="841376" y="228600"/>
            <a:ext cx="2282824" cy="2362199"/>
          </a:xfrm>
          <a:prstGeom prst="rect">
            <a:avLst/>
          </a:prstGeom>
          <a:noFill/>
        </p:spPr>
      </p:pic>
      <p:sp>
        <p:nvSpPr>
          <p:cNvPr id="7" name="TextBox 6"/>
          <p:cNvSpPr txBox="1"/>
          <p:nvPr/>
        </p:nvSpPr>
        <p:spPr>
          <a:xfrm>
            <a:off x="838200" y="2514600"/>
            <a:ext cx="2362200" cy="646331"/>
          </a:xfrm>
          <a:prstGeom prst="rect">
            <a:avLst/>
          </a:prstGeom>
          <a:noFill/>
        </p:spPr>
        <p:txBody>
          <a:bodyPr wrap="square" rtlCol="0">
            <a:spAutoFit/>
          </a:bodyPr>
          <a:lstStyle/>
          <a:p>
            <a:r>
              <a:rPr lang="en-US" dirty="0" smtClean="0">
                <a:solidFill>
                  <a:schemeClr val="bg1"/>
                </a:solidFill>
              </a:rPr>
              <a:t>         </a:t>
            </a:r>
            <a:r>
              <a:rPr lang="en-US" dirty="0" smtClean="0">
                <a:solidFill>
                  <a:schemeClr val="accent2">
                    <a:lumMod val="40000"/>
                    <a:lumOff val="60000"/>
                  </a:schemeClr>
                </a:solidFill>
              </a:rPr>
              <a:t>Mark Twain</a:t>
            </a:r>
          </a:p>
          <a:p>
            <a:r>
              <a:rPr lang="en-US" dirty="0" smtClean="0">
                <a:solidFill>
                  <a:srgbClr val="FFC000"/>
                </a:solidFill>
              </a:rPr>
              <a:t>          1835-1910</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67200" y="457200"/>
            <a:ext cx="4648200" cy="2062103"/>
          </a:xfrm>
          <a:prstGeom prst="rect">
            <a:avLst/>
          </a:prstGeom>
          <a:noFill/>
        </p:spPr>
        <p:txBody>
          <a:bodyPr wrap="square" rtlCol="0">
            <a:spAutoFit/>
          </a:bodyPr>
          <a:lstStyle/>
          <a:p>
            <a:r>
              <a:rPr lang="en-US" sz="3200" b="1" i="1" dirty="0" smtClean="0">
                <a:solidFill>
                  <a:schemeClr val="bg1"/>
                </a:solidFill>
              </a:rPr>
              <a:t>Age is an issue of mind</a:t>
            </a:r>
          </a:p>
          <a:p>
            <a:r>
              <a:rPr lang="en-US" sz="3200" b="1" i="1" dirty="0" smtClean="0">
                <a:solidFill>
                  <a:schemeClr val="bg1"/>
                </a:solidFill>
              </a:rPr>
              <a:t>over matter.</a:t>
            </a:r>
          </a:p>
          <a:p>
            <a:r>
              <a:rPr lang="en-US" sz="3200" b="1" i="1" dirty="0" smtClean="0">
                <a:solidFill>
                  <a:schemeClr val="bg1"/>
                </a:solidFill>
              </a:rPr>
              <a:t>If you don’t mind</a:t>
            </a:r>
          </a:p>
          <a:p>
            <a:r>
              <a:rPr lang="en-US" sz="3200" b="1" i="1" dirty="0" smtClean="0">
                <a:solidFill>
                  <a:schemeClr val="bg1"/>
                </a:solidFill>
              </a:rPr>
              <a:t>it doesn’t matter.</a:t>
            </a:r>
          </a:p>
        </p:txBody>
      </p:sp>
      <p:pic>
        <p:nvPicPr>
          <p:cNvPr id="5122" name="Picture 2" descr="C:\Users\Rashi\Desktop\New folder (2)\let-your-age-go-oldbut-not-your-heart.jpg"/>
          <p:cNvPicPr>
            <a:picLocks noChangeAspect="1" noChangeArrowheads="1"/>
          </p:cNvPicPr>
          <p:nvPr/>
        </p:nvPicPr>
        <p:blipFill>
          <a:blip r:embed="rId3"/>
          <a:srcRect/>
          <a:stretch>
            <a:fillRect/>
          </a:stretch>
        </p:blipFill>
        <p:spPr bwMode="auto">
          <a:xfrm>
            <a:off x="152400" y="3178609"/>
            <a:ext cx="8839200" cy="3603191"/>
          </a:xfrm>
          <a:prstGeom prst="rect">
            <a:avLst/>
          </a:prstGeom>
          <a:noFill/>
        </p:spPr>
      </p:pic>
      <p:pic>
        <p:nvPicPr>
          <p:cNvPr id="5124" name="Picture 4" descr="http://upload.wikimedia.org/wikipedia/commons/2/25/Mark_Twain,_Brady-Handy_photo_portrait,_Feb_7,_1871,_cropped.jpg"/>
          <p:cNvPicPr>
            <a:picLocks noChangeAspect="1" noChangeArrowheads="1"/>
          </p:cNvPicPr>
          <p:nvPr/>
        </p:nvPicPr>
        <p:blipFill>
          <a:blip r:embed="rId4"/>
          <a:srcRect/>
          <a:stretch>
            <a:fillRect/>
          </a:stretch>
        </p:blipFill>
        <p:spPr bwMode="auto">
          <a:xfrm>
            <a:off x="841376" y="228600"/>
            <a:ext cx="2282824" cy="2362199"/>
          </a:xfrm>
          <a:prstGeom prst="rect">
            <a:avLst/>
          </a:prstGeom>
          <a:noFill/>
        </p:spPr>
      </p:pic>
      <p:sp>
        <p:nvSpPr>
          <p:cNvPr id="7" name="TextBox 6"/>
          <p:cNvSpPr txBox="1"/>
          <p:nvPr/>
        </p:nvSpPr>
        <p:spPr>
          <a:xfrm>
            <a:off x="838200" y="2514600"/>
            <a:ext cx="2362200" cy="646331"/>
          </a:xfrm>
          <a:prstGeom prst="rect">
            <a:avLst/>
          </a:prstGeom>
          <a:noFill/>
        </p:spPr>
        <p:txBody>
          <a:bodyPr wrap="square" rtlCol="0">
            <a:spAutoFit/>
          </a:bodyPr>
          <a:lstStyle/>
          <a:p>
            <a:r>
              <a:rPr lang="en-US" dirty="0" smtClean="0">
                <a:solidFill>
                  <a:schemeClr val="bg1"/>
                </a:solidFill>
              </a:rPr>
              <a:t>         </a:t>
            </a:r>
            <a:r>
              <a:rPr lang="en-US" dirty="0" smtClean="0">
                <a:solidFill>
                  <a:schemeClr val="accent2">
                    <a:lumMod val="40000"/>
                    <a:lumOff val="60000"/>
                  </a:schemeClr>
                </a:solidFill>
              </a:rPr>
              <a:t>Mark Twain</a:t>
            </a:r>
          </a:p>
          <a:p>
            <a:r>
              <a:rPr lang="en-US" dirty="0" smtClean="0">
                <a:solidFill>
                  <a:srgbClr val="FFC000"/>
                </a:solidFill>
              </a:rPr>
              <a:t>          1835-1910</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b="1" dirty="0" smtClean="0">
                <a:solidFill>
                  <a:srgbClr val="FFFF00"/>
                </a:solidFill>
              </a:rPr>
              <a:t>Average life expectancy in India</a:t>
            </a:r>
            <a:endParaRPr lang="en-US" sz="3600" b="1" dirty="0">
              <a:solidFill>
                <a:srgbClr val="FFFF00"/>
              </a:solidFill>
            </a:endParaRPr>
          </a:p>
        </p:txBody>
      </p:sp>
      <p:pic>
        <p:nvPicPr>
          <p:cNvPr id="89109" name="Picture 21"/>
          <p:cNvPicPr>
            <a:picLocks noChangeAspect="1" noChangeArrowheads="1"/>
          </p:cNvPicPr>
          <p:nvPr/>
        </p:nvPicPr>
        <p:blipFill>
          <a:blip r:embed="rId3"/>
          <a:srcRect/>
          <a:stretch>
            <a:fillRect/>
          </a:stretch>
        </p:blipFill>
        <p:spPr bwMode="auto">
          <a:xfrm>
            <a:off x="457200" y="1447800"/>
            <a:ext cx="8197395"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76200"/>
            <a:ext cx="8229600" cy="1143000"/>
          </a:xfrm>
        </p:spPr>
        <p:txBody>
          <a:bodyPr/>
          <a:lstStyle/>
          <a:p>
            <a:pPr eaLnBrk="1" hangingPunct="1"/>
            <a:r>
              <a:rPr lang="en-US" sz="3300" b="1" dirty="0" smtClean="0">
                <a:solidFill>
                  <a:srgbClr val="FFFF00"/>
                </a:solidFill>
              </a:rPr>
              <a:t>Global burden of neurological and mental disorders  (WHO 2014)</a:t>
            </a:r>
          </a:p>
        </p:txBody>
      </p:sp>
      <p:sp>
        <p:nvSpPr>
          <p:cNvPr id="4099" name="TextBox 3"/>
          <p:cNvSpPr txBox="1">
            <a:spLocks noChangeArrowheads="1"/>
          </p:cNvSpPr>
          <p:nvPr/>
        </p:nvSpPr>
        <p:spPr bwMode="auto">
          <a:xfrm>
            <a:off x="457200" y="1529031"/>
            <a:ext cx="8001000" cy="4965462"/>
          </a:xfrm>
          <a:prstGeom prst="rect">
            <a:avLst/>
          </a:prstGeom>
          <a:noFill/>
          <a:ln w="9525">
            <a:noFill/>
            <a:miter lim="800000"/>
            <a:headEnd/>
            <a:tailEnd/>
          </a:ln>
        </p:spPr>
        <p:txBody>
          <a:bodyPr anchor="ctr">
            <a:spAutoFit/>
          </a:bodyPr>
          <a:lstStyle/>
          <a:p>
            <a:pPr>
              <a:lnSpc>
                <a:spcPts val="2000"/>
              </a:lnSpc>
              <a:buClr>
                <a:schemeClr val="tx1">
                  <a:lumMod val="65000"/>
                  <a:lumOff val="35000"/>
                </a:schemeClr>
              </a:buClr>
              <a:buFont typeface="Wingdings" pitchFamily="2" charset="2"/>
              <a:buChar char="v"/>
            </a:pPr>
            <a:r>
              <a:rPr lang="en-US" sz="2200" dirty="0" smtClean="0">
                <a:solidFill>
                  <a:schemeClr val="tx1">
                    <a:lumMod val="65000"/>
                    <a:lumOff val="35000"/>
                  </a:schemeClr>
                </a:solidFill>
              </a:rPr>
              <a:t>The last three decades have witnessed an explosion of </a:t>
            </a:r>
          </a:p>
          <a:p>
            <a:pPr>
              <a:lnSpc>
                <a:spcPts val="2000"/>
              </a:lnSpc>
              <a:buClr>
                <a:schemeClr val="tx1">
                  <a:lumMod val="65000"/>
                  <a:lumOff val="35000"/>
                </a:schemeClr>
              </a:buClr>
            </a:pPr>
            <a:r>
              <a:rPr lang="en-US" sz="2200" dirty="0" smtClean="0">
                <a:solidFill>
                  <a:schemeClr val="tx1">
                    <a:lumMod val="65000"/>
                    <a:lumOff val="35000"/>
                  </a:schemeClr>
                </a:solidFill>
              </a:rPr>
              <a:t>     interest in the field of neurosciences</a:t>
            </a:r>
          </a:p>
          <a:p>
            <a:pPr>
              <a:lnSpc>
                <a:spcPts val="2000"/>
              </a:lnSpc>
              <a:buClr>
                <a:schemeClr val="tx1">
                  <a:lumMod val="65000"/>
                  <a:lumOff val="35000"/>
                </a:schemeClr>
              </a:buClr>
            </a:pPr>
            <a:endParaRPr lang="en-US" sz="2200" dirty="0" smtClean="0">
              <a:solidFill>
                <a:schemeClr val="tx1">
                  <a:lumMod val="65000"/>
                  <a:lumOff val="35000"/>
                </a:schemeClr>
              </a:solidFill>
            </a:endParaRPr>
          </a:p>
          <a:p>
            <a:pPr>
              <a:lnSpc>
                <a:spcPts val="2000"/>
              </a:lnSpc>
              <a:buClr>
                <a:schemeClr val="tx1">
                  <a:lumMod val="65000"/>
                  <a:lumOff val="35000"/>
                </a:schemeClr>
              </a:buClr>
              <a:buFont typeface="Wingdings" pitchFamily="2" charset="2"/>
              <a:buChar char="v"/>
            </a:pPr>
            <a:r>
              <a:rPr lang="en-US" sz="2200" dirty="0" smtClean="0">
                <a:solidFill>
                  <a:schemeClr val="tx1">
                    <a:lumMod val="65000"/>
                    <a:lumOff val="35000"/>
                  </a:schemeClr>
                </a:solidFill>
              </a:rPr>
              <a:t>90% of all we know about neuroscience has accumulated </a:t>
            </a:r>
          </a:p>
          <a:p>
            <a:pPr>
              <a:lnSpc>
                <a:spcPts val="2000"/>
              </a:lnSpc>
              <a:buClr>
                <a:schemeClr val="tx1">
                  <a:lumMod val="65000"/>
                  <a:lumOff val="35000"/>
                </a:schemeClr>
              </a:buClr>
            </a:pPr>
            <a:r>
              <a:rPr lang="en-US" sz="2200" dirty="0" smtClean="0">
                <a:solidFill>
                  <a:schemeClr val="tx1">
                    <a:lumMod val="65000"/>
                    <a:lumOff val="35000"/>
                  </a:schemeClr>
                </a:solidFill>
              </a:rPr>
              <a:t>    during this period</a:t>
            </a:r>
          </a:p>
          <a:p>
            <a:pPr>
              <a:lnSpc>
                <a:spcPts val="2000"/>
              </a:lnSpc>
              <a:buClr>
                <a:schemeClr val="tx1">
                  <a:lumMod val="65000"/>
                  <a:lumOff val="35000"/>
                </a:schemeClr>
              </a:buClr>
            </a:pPr>
            <a:endParaRPr lang="en-US" sz="2200" dirty="0" smtClean="0">
              <a:solidFill>
                <a:schemeClr val="tx1">
                  <a:lumMod val="65000"/>
                  <a:lumOff val="35000"/>
                </a:schemeClr>
              </a:solidFill>
            </a:endParaRPr>
          </a:p>
          <a:p>
            <a:pPr>
              <a:lnSpc>
                <a:spcPts val="2000"/>
              </a:lnSpc>
              <a:buClr>
                <a:schemeClr val="tx1">
                  <a:lumMod val="65000"/>
                  <a:lumOff val="35000"/>
                </a:schemeClr>
              </a:buClr>
              <a:buFont typeface="Wingdings" pitchFamily="2" charset="2"/>
              <a:buChar char="v"/>
            </a:pPr>
            <a:r>
              <a:rPr lang="en-US" sz="2200" dirty="0" smtClean="0">
                <a:solidFill>
                  <a:schemeClr val="tx1">
                    <a:lumMod val="65000"/>
                    <a:lumOff val="35000"/>
                  </a:schemeClr>
                </a:solidFill>
              </a:rPr>
              <a:t>Neurological disorders are one of the greatest threats to public </a:t>
            </a:r>
          </a:p>
          <a:p>
            <a:pPr>
              <a:lnSpc>
                <a:spcPts val="2000"/>
              </a:lnSpc>
              <a:buClr>
                <a:schemeClr val="tx1">
                  <a:lumMod val="65000"/>
                  <a:lumOff val="35000"/>
                </a:schemeClr>
              </a:buClr>
            </a:pPr>
            <a:r>
              <a:rPr lang="en-US" sz="2200" dirty="0" smtClean="0">
                <a:solidFill>
                  <a:schemeClr val="tx1">
                    <a:lumMod val="65000"/>
                    <a:lumOff val="35000"/>
                  </a:schemeClr>
                </a:solidFill>
              </a:rPr>
              <a:t>    health</a:t>
            </a:r>
          </a:p>
          <a:p>
            <a:pPr>
              <a:lnSpc>
                <a:spcPts val="2000"/>
              </a:lnSpc>
              <a:buClr>
                <a:srgbClr val="C00000"/>
              </a:buClr>
            </a:pPr>
            <a:endParaRPr lang="en-US" sz="2200" dirty="0" smtClean="0">
              <a:solidFill>
                <a:schemeClr val="bg1"/>
              </a:solidFill>
            </a:endParaRPr>
          </a:p>
          <a:p>
            <a:pPr>
              <a:lnSpc>
                <a:spcPts val="2000"/>
              </a:lnSpc>
              <a:buClr>
                <a:schemeClr val="tx1">
                  <a:lumMod val="65000"/>
                  <a:lumOff val="35000"/>
                </a:schemeClr>
              </a:buClr>
              <a:buFont typeface="Wingdings" pitchFamily="2" charset="2"/>
              <a:buChar char="v"/>
            </a:pPr>
            <a:r>
              <a:rPr lang="en-US" sz="2200" dirty="0" smtClean="0">
                <a:solidFill>
                  <a:schemeClr val="tx1">
                    <a:lumMod val="65000"/>
                    <a:lumOff val="35000"/>
                  </a:schemeClr>
                </a:solidFill>
              </a:rPr>
              <a:t>Non-contagious neurological disorders comprised 3% of global </a:t>
            </a:r>
          </a:p>
          <a:p>
            <a:pPr>
              <a:lnSpc>
                <a:spcPts val="2000"/>
              </a:lnSpc>
              <a:buClr>
                <a:schemeClr val="tx1">
                  <a:lumMod val="65000"/>
                  <a:lumOff val="35000"/>
                </a:schemeClr>
              </a:buClr>
            </a:pPr>
            <a:r>
              <a:rPr lang="en-US" sz="2200" dirty="0" smtClean="0">
                <a:solidFill>
                  <a:schemeClr val="tx1">
                    <a:lumMod val="65000"/>
                    <a:lumOff val="35000"/>
                  </a:schemeClr>
                </a:solidFill>
              </a:rPr>
              <a:t>    burden of disease in 2010</a:t>
            </a:r>
          </a:p>
          <a:p>
            <a:pPr>
              <a:lnSpc>
                <a:spcPts val="2000"/>
              </a:lnSpc>
              <a:buClr>
                <a:schemeClr val="tx1">
                  <a:lumMod val="65000"/>
                  <a:lumOff val="35000"/>
                </a:schemeClr>
              </a:buClr>
            </a:pPr>
            <a:endParaRPr lang="en-US" sz="2200" dirty="0">
              <a:solidFill>
                <a:schemeClr val="tx1">
                  <a:lumMod val="65000"/>
                  <a:lumOff val="35000"/>
                </a:schemeClr>
              </a:solidFill>
            </a:endParaRPr>
          </a:p>
          <a:p>
            <a:pPr>
              <a:lnSpc>
                <a:spcPts val="2000"/>
              </a:lnSpc>
              <a:buClr>
                <a:schemeClr val="tx1">
                  <a:lumMod val="65000"/>
                  <a:lumOff val="35000"/>
                </a:schemeClr>
              </a:buClr>
              <a:buFont typeface="Wingdings" pitchFamily="2" charset="2"/>
              <a:buChar char="v"/>
            </a:pPr>
            <a:r>
              <a:rPr lang="en-US" sz="2200" dirty="0" smtClean="0">
                <a:solidFill>
                  <a:schemeClr val="tx1">
                    <a:lumMod val="65000"/>
                    <a:lumOff val="35000"/>
                  </a:schemeClr>
                </a:solidFill>
              </a:rPr>
              <a:t>This number is expected to grow as life expectancy </a:t>
            </a:r>
          </a:p>
          <a:p>
            <a:pPr>
              <a:lnSpc>
                <a:spcPts val="2000"/>
              </a:lnSpc>
              <a:buClr>
                <a:schemeClr val="tx1">
                  <a:lumMod val="65000"/>
                  <a:lumOff val="35000"/>
                </a:schemeClr>
              </a:buClr>
            </a:pPr>
            <a:r>
              <a:rPr lang="en-US" sz="2200" dirty="0" smtClean="0">
                <a:solidFill>
                  <a:schemeClr val="tx1">
                    <a:lumMod val="65000"/>
                    <a:lumOff val="35000"/>
                  </a:schemeClr>
                </a:solidFill>
              </a:rPr>
              <a:t>     increases</a:t>
            </a:r>
          </a:p>
          <a:p>
            <a:pPr>
              <a:lnSpc>
                <a:spcPts val="2000"/>
              </a:lnSpc>
              <a:buClr>
                <a:srgbClr val="C00000"/>
              </a:buClr>
              <a:buFont typeface="Wingdings" pitchFamily="2" charset="2"/>
              <a:buChar char="Ø"/>
            </a:pPr>
            <a:endParaRPr lang="en-US" sz="2200" dirty="0">
              <a:solidFill>
                <a:schemeClr val="bg1"/>
              </a:solidFill>
            </a:endParaRPr>
          </a:p>
          <a:p>
            <a:pPr>
              <a:lnSpc>
                <a:spcPts val="2000"/>
              </a:lnSpc>
              <a:buClr>
                <a:srgbClr val="C00000"/>
              </a:buClr>
              <a:buFont typeface="Wingdings" pitchFamily="2" charset="2"/>
              <a:buChar char="v"/>
            </a:pPr>
            <a:r>
              <a:rPr lang="en-US" sz="2200" dirty="0">
                <a:solidFill>
                  <a:schemeClr val="bg1"/>
                </a:solidFill>
              </a:rPr>
              <a:t>Brain disorders account for only 10&amp; of all deaths,  but in </a:t>
            </a:r>
          </a:p>
          <a:p>
            <a:pPr>
              <a:lnSpc>
                <a:spcPts val="2000"/>
              </a:lnSpc>
              <a:buClr>
                <a:srgbClr val="C00000"/>
              </a:buClr>
            </a:pPr>
            <a:r>
              <a:rPr lang="en-US" sz="2200" dirty="0">
                <a:solidFill>
                  <a:schemeClr val="bg1"/>
                </a:solidFill>
              </a:rPr>
              <a:t>   developing countries they are responsible for at least 27% </a:t>
            </a:r>
          </a:p>
          <a:p>
            <a:pPr>
              <a:lnSpc>
                <a:spcPts val="2000"/>
              </a:lnSpc>
              <a:buClr>
                <a:srgbClr val="C00000"/>
              </a:buClr>
            </a:pPr>
            <a:r>
              <a:rPr lang="en-US" sz="2200" dirty="0">
                <a:solidFill>
                  <a:schemeClr val="bg1"/>
                </a:solidFill>
              </a:rPr>
              <a:t>   disease burden expressed </a:t>
            </a:r>
            <a:r>
              <a:rPr lang="en-US" sz="2200" dirty="0" smtClean="0">
                <a:solidFill>
                  <a:schemeClr val="bg1"/>
                </a:solidFill>
              </a:rPr>
              <a:t>as,  </a:t>
            </a:r>
            <a:r>
              <a:rPr lang="en-US" sz="2200" dirty="0">
                <a:solidFill>
                  <a:schemeClr val="bg1"/>
                </a:solidFill>
              </a:rPr>
              <a:t>DALY</a:t>
            </a:r>
          </a:p>
          <a:p>
            <a:pPr>
              <a:lnSpc>
                <a:spcPts val="2000"/>
              </a:lnSpc>
              <a:buClr>
                <a:srgbClr val="C00000"/>
              </a:buClr>
            </a:pPr>
            <a:endParaRPr lang="en-US" sz="2200" dirty="0">
              <a:solidFill>
                <a:schemeClr val="bg1"/>
              </a:solidFill>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762000"/>
            <a:ext cx="9144000" cy="1066800"/>
          </a:xfrm>
        </p:spPr>
        <p:txBody>
          <a:bodyPr/>
          <a:lstStyle/>
          <a:p>
            <a:r>
              <a:rPr lang="en-US" b="1" dirty="0" smtClean="0">
                <a:solidFill>
                  <a:srgbClr val="FFFF00"/>
                </a:solidFill>
              </a:rPr>
              <a:t>Healthy Ageing: Healthy Brain</a:t>
            </a:r>
            <a:endParaRPr lang="en-US" b="1" dirty="0">
              <a:solidFill>
                <a:srgbClr val="FFFF00"/>
              </a:solidFill>
            </a:endParaRPr>
          </a:p>
        </p:txBody>
      </p:sp>
      <p:sp>
        <p:nvSpPr>
          <p:cNvPr id="5123" name="Rectangle 3"/>
          <p:cNvSpPr>
            <a:spLocks noGrp="1" noChangeArrowheads="1"/>
          </p:cNvSpPr>
          <p:nvPr>
            <p:ph type="subTitle" idx="1"/>
          </p:nvPr>
        </p:nvSpPr>
        <p:spPr>
          <a:xfrm>
            <a:off x="609600" y="990600"/>
            <a:ext cx="7848600" cy="3124200"/>
          </a:xfrm>
        </p:spPr>
        <p:txBody>
          <a:bodyPr>
            <a:normAutofit fontScale="92500" lnSpcReduction="20000"/>
          </a:bodyPr>
          <a:lstStyle/>
          <a:p>
            <a:endParaRPr lang="en-US" dirty="0"/>
          </a:p>
          <a:p>
            <a:endParaRPr lang="en-US" dirty="0"/>
          </a:p>
          <a:p>
            <a:r>
              <a:rPr lang="en-US" sz="3600" b="1" dirty="0">
                <a:solidFill>
                  <a:srgbClr val="FF0000"/>
                </a:solidFill>
              </a:rPr>
              <a:t>Dr. </a:t>
            </a:r>
            <a:r>
              <a:rPr lang="en-US" sz="3600" b="1" dirty="0" err="1">
                <a:solidFill>
                  <a:srgbClr val="FF0000"/>
                </a:solidFill>
              </a:rPr>
              <a:t>Rakesh</a:t>
            </a:r>
            <a:r>
              <a:rPr lang="en-US" sz="3600" b="1" dirty="0">
                <a:solidFill>
                  <a:srgbClr val="FF0000"/>
                </a:solidFill>
              </a:rPr>
              <a:t> Shukla</a:t>
            </a:r>
          </a:p>
          <a:p>
            <a:r>
              <a:rPr lang="en-US" sz="3600" dirty="0">
                <a:solidFill>
                  <a:schemeClr val="bg1"/>
                </a:solidFill>
              </a:rPr>
              <a:t>Department of Neurology</a:t>
            </a:r>
          </a:p>
          <a:p>
            <a:r>
              <a:rPr lang="en-US" sz="3600" dirty="0">
                <a:solidFill>
                  <a:schemeClr val="bg1"/>
                </a:solidFill>
              </a:rPr>
              <a:t>King George’s Medical </a:t>
            </a:r>
            <a:r>
              <a:rPr lang="en-US" sz="3600" dirty="0" smtClean="0">
                <a:solidFill>
                  <a:schemeClr val="bg1"/>
                </a:solidFill>
              </a:rPr>
              <a:t>University</a:t>
            </a:r>
          </a:p>
          <a:p>
            <a:r>
              <a:rPr lang="en-US" sz="3600" dirty="0" smtClean="0">
                <a:solidFill>
                  <a:schemeClr val="bg1"/>
                </a:solidFill>
              </a:rPr>
              <a:t>Lucknow</a:t>
            </a:r>
            <a:endParaRPr lang="en-US" sz="3600" dirty="0">
              <a:solidFill>
                <a:schemeClr val="bg1"/>
              </a:solidFill>
            </a:endParaRPr>
          </a:p>
          <a:p>
            <a:endParaRPr lang="en-US" dirty="0">
              <a:solidFill>
                <a:schemeClr val="bg1"/>
              </a:solidFill>
            </a:endParaRPr>
          </a:p>
        </p:txBody>
      </p:sp>
      <p:sp>
        <p:nvSpPr>
          <p:cNvPr id="4" name="TextBox 3"/>
          <p:cNvSpPr txBox="1"/>
          <p:nvPr/>
        </p:nvSpPr>
        <p:spPr>
          <a:xfrm>
            <a:off x="228600" y="76200"/>
            <a:ext cx="8686800" cy="707886"/>
          </a:xfrm>
          <a:prstGeom prst="rect">
            <a:avLst/>
          </a:prstGeom>
          <a:noFill/>
        </p:spPr>
        <p:txBody>
          <a:bodyPr wrap="square" rtlCol="0">
            <a:spAutoFit/>
          </a:bodyPr>
          <a:lstStyle/>
          <a:p>
            <a:pPr algn="ctr"/>
            <a:r>
              <a:rPr lang="en-US" sz="4000" b="1" dirty="0" smtClean="0">
                <a:solidFill>
                  <a:srgbClr val="FFC000"/>
                </a:solidFill>
              </a:rPr>
              <a:t>Sixth </a:t>
            </a:r>
            <a:r>
              <a:rPr lang="en-US" sz="4000" b="1" dirty="0" err="1" smtClean="0">
                <a:solidFill>
                  <a:srgbClr val="FFC000"/>
                </a:solidFill>
              </a:rPr>
              <a:t>Manju</a:t>
            </a:r>
            <a:r>
              <a:rPr lang="en-US" sz="4000" b="1" dirty="0" smtClean="0">
                <a:solidFill>
                  <a:srgbClr val="FFC000"/>
                </a:solidFill>
              </a:rPr>
              <a:t> Seth Foundation Lecture</a:t>
            </a:r>
            <a:endParaRPr lang="en-US" sz="4000" b="1" dirty="0">
              <a:solidFill>
                <a:srgbClr val="FFC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762000"/>
            <a:ext cx="9144000" cy="1066800"/>
          </a:xfrm>
        </p:spPr>
        <p:txBody>
          <a:bodyPr/>
          <a:lstStyle/>
          <a:p>
            <a:r>
              <a:rPr lang="en-US" b="1" dirty="0" smtClean="0">
                <a:solidFill>
                  <a:schemeClr val="tx1">
                    <a:lumMod val="65000"/>
                    <a:lumOff val="35000"/>
                  </a:schemeClr>
                </a:solidFill>
              </a:rPr>
              <a:t>Healthy Ageing: Healthy Brain</a:t>
            </a:r>
            <a:endParaRPr lang="en-US" b="1" dirty="0">
              <a:solidFill>
                <a:schemeClr val="tx1">
                  <a:lumMod val="65000"/>
                  <a:lumOff val="35000"/>
                </a:schemeClr>
              </a:solidFill>
            </a:endParaRPr>
          </a:p>
        </p:txBody>
      </p:sp>
      <p:sp>
        <p:nvSpPr>
          <p:cNvPr id="5123" name="Rectangle 3"/>
          <p:cNvSpPr>
            <a:spLocks noGrp="1" noChangeArrowheads="1"/>
          </p:cNvSpPr>
          <p:nvPr>
            <p:ph type="subTitle" idx="1"/>
          </p:nvPr>
        </p:nvSpPr>
        <p:spPr>
          <a:xfrm>
            <a:off x="609600" y="1066800"/>
            <a:ext cx="7848600" cy="3048000"/>
          </a:xfrm>
        </p:spPr>
        <p:txBody>
          <a:bodyPr>
            <a:normAutofit fontScale="92500" lnSpcReduction="20000"/>
          </a:bodyPr>
          <a:lstStyle/>
          <a:p>
            <a:endParaRPr lang="en-US" dirty="0">
              <a:solidFill>
                <a:schemeClr val="tx1">
                  <a:lumMod val="75000"/>
                  <a:lumOff val="25000"/>
                </a:schemeClr>
              </a:solidFill>
            </a:endParaRPr>
          </a:p>
          <a:p>
            <a:endParaRPr lang="en-US" dirty="0"/>
          </a:p>
          <a:p>
            <a:r>
              <a:rPr lang="en-US" sz="3600" b="1" dirty="0">
                <a:solidFill>
                  <a:schemeClr val="tx1">
                    <a:lumMod val="75000"/>
                    <a:lumOff val="25000"/>
                  </a:schemeClr>
                </a:solidFill>
              </a:rPr>
              <a:t>Dr. </a:t>
            </a:r>
            <a:r>
              <a:rPr lang="en-US" sz="3600" b="1" dirty="0" err="1">
                <a:solidFill>
                  <a:schemeClr val="tx1">
                    <a:lumMod val="75000"/>
                    <a:lumOff val="25000"/>
                  </a:schemeClr>
                </a:solidFill>
              </a:rPr>
              <a:t>Rakesh</a:t>
            </a:r>
            <a:r>
              <a:rPr lang="en-US" sz="3600" b="1" dirty="0">
                <a:solidFill>
                  <a:schemeClr val="tx1">
                    <a:lumMod val="75000"/>
                    <a:lumOff val="25000"/>
                  </a:schemeClr>
                </a:solidFill>
              </a:rPr>
              <a:t> Shukla</a:t>
            </a:r>
          </a:p>
          <a:p>
            <a:r>
              <a:rPr lang="en-US" sz="3600" dirty="0">
                <a:solidFill>
                  <a:schemeClr val="tx1">
                    <a:lumMod val="75000"/>
                    <a:lumOff val="25000"/>
                  </a:schemeClr>
                </a:solidFill>
              </a:rPr>
              <a:t>Department of Neurology</a:t>
            </a:r>
          </a:p>
          <a:p>
            <a:r>
              <a:rPr lang="en-US" sz="3600" dirty="0">
                <a:solidFill>
                  <a:schemeClr val="tx1">
                    <a:lumMod val="75000"/>
                    <a:lumOff val="25000"/>
                  </a:schemeClr>
                </a:solidFill>
              </a:rPr>
              <a:t>King George’s Medical </a:t>
            </a:r>
            <a:r>
              <a:rPr lang="en-US" sz="3600" dirty="0" smtClean="0">
                <a:solidFill>
                  <a:schemeClr val="tx1">
                    <a:lumMod val="75000"/>
                    <a:lumOff val="25000"/>
                  </a:schemeClr>
                </a:solidFill>
              </a:rPr>
              <a:t>University</a:t>
            </a:r>
          </a:p>
          <a:p>
            <a:r>
              <a:rPr lang="en-US" sz="3600" dirty="0" smtClean="0">
                <a:solidFill>
                  <a:schemeClr val="tx1">
                    <a:lumMod val="75000"/>
                    <a:lumOff val="25000"/>
                  </a:schemeClr>
                </a:solidFill>
              </a:rPr>
              <a:t>Lucknow</a:t>
            </a:r>
            <a:endParaRPr lang="en-US" sz="3600" dirty="0">
              <a:solidFill>
                <a:schemeClr val="tx1">
                  <a:lumMod val="75000"/>
                  <a:lumOff val="25000"/>
                </a:schemeClr>
              </a:solidFill>
            </a:endParaRPr>
          </a:p>
          <a:p>
            <a:endParaRPr lang="en-US" dirty="0">
              <a:solidFill>
                <a:schemeClr val="bg1"/>
              </a:solidFill>
            </a:endParaRPr>
          </a:p>
        </p:txBody>
      </p:sp>
      <p:sp>
        <p:nvSpPr>
          <p:cNvPr id="4" name="TextBox 3"/>
          <p:cNvSpPr txBox="1"/>
          <p:nvPr/>
        </p:nvSpPr>
        <p:spPr>
          <a:xfrm>
            <a:off x="228600" y="76200"/>
            <a:ext cx="8686800" cy="707886"/>
          </a:xfrm>
          <a:prstGeom prst="rect">
            <a:avLst/>
          </a:prstGeom>
          <a:noFill/>
        </p:spPr>
        <p:txBody>
          <a:bodyPr wrap="square" rtlCol="0">
            <a:spAutoFit/>
          </a:bodyPr>
          <a:lstStyle/>
          <a:p>
            <a:pPr algn="ctr"/>
            <a:r>
              <a:rPr lang="en-US" sz="4000" b="1" dirty="0" smtClean="0">
                <a:solidFill>
                  <a:srgbClr val="FFC000"/>
                </a:solidFill>
              </a:rPr>
              <a:t>Sixth </a:t>
            </a:r>
            <a:r>
              <a:rPr lang="en-US" sz="4000" b="1" dirty="0" err="1" smtClean="0">
                <a:solidFill>
                  <a:srgbClr val="FFC000"/>
                </a:solidFill>
              </a:rPr>
              <a:t>Manju</a:t>
            </a:r>
            <a:r>
              <a:rPr lang="en-US" sz="4000" b="1" dirty="0" smtClean="0">
                <a:solidFill>
                  <a:srgbClr val="FFC000"/>
                </a:solidFill>
              </a:rPr>
              <a:t> Seth Foundation Lecture</a:t>
            </a:r>
            <a:endParaRPr lang="en-US" sz="4000" b="1" dirty="0">
              <a:solidFill>
                <a:srgbClr val="FFC000"/>
              </a:solidFill>
            </a:endParaRPr>
          </a:p>
        </p:txBody>
      </p:sp>
      <p:pic>
        <p:nvPicPr>
          <p:cNvPr id="88065" name="Picture 1" descr="C:\Users\Rashi\Desktop\images (2).jpg"/>
          <p:cNvPicPr>
            <a:picLocks noChangeAspect="1" noChangeArrowheads="1"/>
          </p:cNvPicPr>
          <p:nvPr/>
        </p:nvPicPr>
        <p:blipFill>
          <a:blip r:embed="rId3"/>
          <a:srcRect/>
          <a:stretch>
            <a:fillRect/>
          </a:stretch>
        </p:blipFill>
        <p:spPr bwMode="auto">
          <a:xfrm>
            <a:off x="1219200" y="3962400"/>
            <a:ext cx="6781800" cy="27527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TotalTime>
  <Words>2628</Words>
  <Application>Microsoft Office PowerPoint</Application>
  <PresentationFormat>On-screen Show (4:3)</PresentationFormat>
  <Paragraphs>473</Paragraphs>
  <Slides>52</Slides>
  <Notes>43</Notes>
  <HiddenSlides>1</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PowerPoint Presentation</vt:lpstr>
      <vt:lpstr>Global burden of neurological and mental disorders  (WHO 2014)</vt:lpstr>
      <vt:lpstr>Global burden of neurological and mental disorders  (WHO 2014)</vt:lpstr>
      <vt:lpstr>Average life expectancy in India</vt:lpstr>
      <vt:lpstr>Global burden of neurological and mental disorders  (WHO 2014)</vt:lpstr>
      <vt:lpstr>Healthy Ageing: Healthy Brain</vt:lpstr>
      <vt:lpstr>Healthy Ageing: Healthy Brain</vt:lpstr>
      <vt:lpstr>PowerPoint Presentation</vt:lpstr>
      <vt:lpstr>What is old age</vt:lpstr>
      <vt:lpstr>PowerPoint Presentation</vt:lpstr>
      <vt:lpstr>Portrayal of old age</vt:lpstr>
      <vt:lpstr>PowerPoint Presentation</vt:lpstr>
      <vt:lpstr>Neurological and cognitive impairments detected in older people without disease</vt:lpstr>
      <vt:lpstr>PowerPoint Presentation</vt:lpstr>
      <vt:lpstr>PowerPoint Presentation</vt:lpstr>
      <vt:lpstr>PowerPoint Presentation</vt:lpstr>
      <vt:lpstr>PowerPoint Presentation</vt:lpstr>
      <vt:lpstr>PowerPoint Presentation</vt:lpstr>
      <vt:lpstr>Inter-individual differences and ageing</vt:lpstr>
      <vt:lpstr>Delayed recall performance of healthy subjects (30-80 years)</vt:lpstr>
      <vt:lpstr>When does age-related cognitive decline begin?</vt:lpstr>
      <vt:lpstr>When does age-related cognitive decline begin?</vt:lpstr>
      <vt:lpstr>Cognitive states of the elderly</vt:lpstr>
      <vt:lpstr>Successful mental health aging</vt:lpstr>
      <vt:lpstr>Some individuals with successful mental ageing</vt:lpstr>
      <vt:lpstr>Some individuals with successful mental ageing</vt:lpstr>
      <vt:lpstr>Life style choices for brain health</vt:lpstr>
      <vt:lpstr>Methods to keep your brain young</vt:lpstr>
      <vt:lpstr>Diet  contd…</vt:lpstr>
      <vt:lpstr>Mediterranean diet improves cognition: the PREDIMED-NAVARRA randomised trial</vt:lpstr>
      <vt:lpstr>Mediterranean diet improves cognition: the PREDIMED-NAVARRA randomised trial</vt:lpstr>
      <vt:lpstr>Mediterranean diet improves cognition: the PREDIMED-NAVARRA randomised trial</vt:lpstr>
      <vt:lpstr>PowerPoint Presentation</vt:lpstr>
      <vt:lpstr>PowerPoint Presentation</vt:lpstr>
      <vt:lpstr>Mediterranean diet improves cognition: the PREDIMED-NAVARRA randomised trial</vt:lpstr>
      <vt:lpstr>Cardiac risk factors</vt:lpstr>
      <vt:lpstr>Hypertension and dementia</vt:lpstr>
      <vt:lpstr>Obesity, type 2 diabetes and cognitive decline</vt:lpstr>
      <vt:lpstr>Methods to keep your brain young</vt:lpstr>
      <vt:lpstr>Methods to keep your brain young</vt:lpstr>
      <vt:lpstr>Methods to keep your brain young</vt:lpstr>
      <vt:lpstr>Methods to keep your brain young</vt:lpstr>
      <vt:lpstr>Methods to keep your brain young</vt:lpstr>
      <vt:lpstr>Why does lack of sleep impair brain function?</vt:lpstr>
      <vt:lpstr>Excessive daytime sleepiness  is predictive of cognitive decline in elderly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Ageing: Healthy Brain</dc:title>
  <dc:creator>Rashi</dc:creator>
  <cp:lastModifiedBy>hp</cp:lastModifiedBy>
  <cp:revision>124</cp:revision>
  <dcterms:created xsi:type="dcterms:W3CDTF">2006-08-16T00:00:00Z</dcterms:created>
  <dcterms:modified xsi:type="dcterms:W3CDTF">2014-12-26T06:16:35Z</dcterms:modified>
</cp:coreProperties>
</file>