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57" r:id="rId16"/>
    <p:sldId id="258" r:id="rId17"/>
    <p:sldId id="259" r:id="rId18"/>
    <p:sldId id="261" r:id="rId19"/>
    <p:sldId id="262" r:id="rId20"/>
    <p:sldId id="263" r:id="rId21"/>
    <p:sldId id="260" r:id="rId22"/>
    <p:sldId id="264" r:id="rId23"/>
    <p:sldId id="265" r:id="rId24"/>
    <p:sldId id="266" r:id="rId25"/>
    <p:sldId id="267" r:id="rId26"/>
    <p:sldId id="268" r:id="rId27"/>
    <p:sldId id="308" r:id="rId28"/>
    <p:sldId id="303" r:id="rId29"/>
    <p:sldId id="304" r:id="rId30"/>
    <p:sldId id="289" r:id="rId31"/>
    <p:sldId id="291" r:id="rId32"/>
    <p:sldId id="288" r:id="rId33"/>
    <p:sldId id="290" r:id="rId34"/>
    <p:sldId id="305" r:id="rId35"/>
    <p:sldId id="297" r:id="rId36"/>
    <p:sldId id="293" r:id="rId37"/>
    <p:sldId id="298" r:id="rId38"/>
    <p:sldId id="306" r:id="rId39"/>
    <p:sldId id="294" r:id="rId40"/>
    <p:sldId id="292" r:id="rId41"/>
    <p:sldId id="273" r:id="rId42"/>
    <p:sldId id="274" r:id="rId43"/>
    <p:sldId id="295" r:id="rId44"/>
    <p:sldId id="300" r:id="rId45"/>
    <p:sldId id="301" r:id="rId46"/>
    <p:sldId id="296"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41" autoAdjust="0"/>
    <p:restoredTop sz="94660"/>
  </p:normalViewPr>
  <p:slideViewPr>
    <p:cSldViewPr>
      <p:cViewPr varScale="1">
        <p:scale>
          <a:sx n="74" d="100"/>
          <a:sy n="74" d="100"/>
        </p:scale>
        <p:origin x="-10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470025"/>
          </a:xfrm>
          <a:ln>
            <a:noFill/>
          </a:ln>
        </p:spPr>
        <p:txBody>
          <a:bodyPr>
            <a:noAutofit/>
          </a:bodyPr>
          <a:lstStyle/>
          <a:p>
            <a:r>
              <a:rPr lang="en-US" sz="6000" i="1" u="sng" dirty="0" smtClean="0">
                <a:solidFill>
                  <a:srgbClr val="C00000"/>
                </a:solidFill>
              </a:rPr>
              <a:t>ALTERNATIVE THERAPIES</a:t>
            </a:r>
            <a:endParaRPr lang="en-IN" sz="6000" i="1" u="sng" dirty="0">
              <a:solidFill>
                <a:srgbClr val="C00000"/>
              </a:solidFill>
            </a:endParaRPr>
          </a:p>
        </p:txBody>
      </p:sp>
      <p:sp>
        <p:nvSpPr>
          <p:cNvPr id="3" name="Subtitle 2"/>
          <p:cNvSpPr>
            <a:spLocks noGrp="1"/>
          </p:cNvSpPr>
          <p:nvPr>
            <p:ph type="subTitle" idx="1"/>
          </p:nvPr>
        </p:nvSpPr>
        <p:spPr>
          <a:xfrm>
            <a:off x="1447800" y="2667000"/>
            <a:ext cx="6477000" cy="3962400"/>
          </a:xfrm>
        </p:spPr>
        <p:txBody>
          <a:bodyPr>
            <a:normAutofit fontScale="55000" lnSpcReduction="20000"/>
          </a:bodyPr>
          <a:lstStyle/>
          <a:p>
            <a:pPr marL="514350" indent="-514350">
              <a:buFont typeface="+mj-lt"/>
              <a:buAutoNum type="arabicPeriod"/>
            </a:pPr>
            <a:r>
              <a:rPr lang="en-US" sz="6300" u="sng" dirty="0" smtClean="0">
                <a:solidFill>
                  <a:schemeClr val="tx1"/>
                </a:solidFill>
              </a:rPr>
              <a:t>MAGNET THERAPY</a:t>
            </a:r>
          </a:p>
          <a:p>
            <a:pPr marL="514350" indent="-514350">
              <a:buFont typeface="+mj-lt"/>
              <a:buAutoNum type="arabicPeriod"/>
            </a:pPr>
            <a:r>
              <a:rPr lang="en-US" sz="6900" dirty="0" smtClean="0">
                <a:solidFill>
                  <a:srgbClr val="C00000"/>
                </a:solidFill>
              </a:rPr>
              <a:t> </a:t>
            </a:r>
            <a:r>
              <a:rPr lang="en-US" sz="6900" u="sng" dirty="0" smtClean="0">
                <a:solidFill>
                  <a:srgbClr val="C00000"/>
                </a:solidFill>
              </a:rPr>
              <a:t>BACH FLOWER REMEDY</a:t>
            </a:r>
          </a:p>
          <a:p>
            <a:pPr marL="514350" indent="-514350">
              <a:buFont typeface="+mj-lt"/>
              <a:buAutoNum type="arabicPeriod"/>
            </a:pPr>
            <a:r>
              <a:rPr lang="en-US" sz="8600" u="sng" dirty="0" smtClean="0">
                <a:solidFill>
                  <a:srgbClr val="002060"/>
                </a:solidFill>
              </a:rPr>
              <a:t>E.F.T.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r>
              <a:rPr lang="en-US" sz="5100" dirty="0" smtClean="0">
                <a:solidFill>
                  <a:schemeClr val="tx1"/>
                </a:solidFill>
              </a:rPr>
              <a:t>BY </a:t>
            </a:r>
          </a:p>
          <a:p>
            <a:pPr marL="514350" indent="-514350"/>
            <a:r>
              <a:rPr lang="en-US" sz="5800" dirty="0" smtClean="0">
                <a:solidFill>
                  <a:schemeClr val="tx1"/>
                </a:solidFill>
              </a:rPr>
              <a:t>DR. RUKMINI  SAWHNEY</a:t>
            </a:r>
          </a:p>
          <a:p>
            <a:pPr marL="514350" indent="-514350"/>
            <a:r>
              <a:rPr lang="en-US" sz="5800" dirty="0" smtClean="0">
                <a:solidFill>
                  <a:schemeClr val="tx1"/>
                </a:solidFill>
              </a:rPr>
              <a:t>M.D.(MED)</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25000" lnSpcReduction="20000"/>
          </a:bodyPr>
          <a:lstStyle/>
          <a:p>
            <a:r>
              <a:rPr lang="en-US" sz="12800" b="1" dirty="0" smtClean="0">
                <a:solidFill>
                  <a:srgbClr val="990000"/>
                </a:solidFill>
              </a:rPr>
              <a:t>Pain killers only last for a  short period of Time. Depending on the type of pain killer and where they interrupt the pain pathway and the strength of the drug, they can last from 4-12 hours. Magnets do not block the pain signal. They work on the cause of the pain, which is why static magnets have to be placed as close to the point of pain possible.</a:t>
            </a:r>
            <a:r>
              <a:rPr lang="en-US" sz="9600" b="1" dirty="0" smtClean="0">
                <a:solidFill>
                  <a:srgbClr val="990000"/>
                </a:solidFill>
              </a:rPr>
              <a:t/>
            </a:r>
            <a:br>
              <a:rPr lang="en-US" sz="9600" b="1" dirty="0" smtClean="0">
                <a:solidFill>
                  <a:srgbClr val="990000"/>
                </a:solidFill>
              </a:rPr>
            </a:br>
            <a:r>
              <a:rPr lang="en-US" sz="14400" b="1" dirty="0" smtClean="0">
                <a:solidFill>
                  <a:srgbClr val="990000"/>
                </a:solidFill>
              </a:rPr>
              <a:t/>
            </a:r>
            <a:br>
              <a:rPr lang="en-US" sz="14400" b="1" dirty="0" smtClean="0">
                <a:solidFill>
                  <a:srgbClr val="990000"/>
                </a:solidFill>
              </a:rPr>
            </a:br>
            <a:r>
              <a:rPr lang="en-US" sz="14400" dirty="0" smtClean="0"/>
              <a:t>	</a:t>
            </a:r>
            <a:r>
              <a:rPr lang="en-US" sz="14400" b="1" dirty="0" smtClean="0"/>
              <a:t>Results can take any where from 2 days – 6 weeks depending on the condition and the severity of the injury</a:t>
            </a:r>
            <a:r>
              <a:rPr lang="en-US" sz="14400" dirty="0" smtClean="0"/>
              <a:t>.</a:t>
            </a:r>
            <a:r>
              <a:rPr lang="en-US" sz="12800" dirty="0" smtClean="0"/>
              <a:t> </a:t>
            </a:r>
            <a:endParaRPr lang="en-US"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MAGNET THERAPY FOR COMMON DISEASE</a:t>
            </a:r>
            <a:endParaRPr lang="en-IN" dirty="0"/>
          </a:p>
        </p:txBody>
      </p:sp>
      <p:sp>
        <p:nvSpPr>
          <p:cNvPr id="3" name="Content Placeholder 2"/>
          <p:cNvSpPr>
            <a:spLocks noGrp="1"/>
          </p:cNvSpPr>
          <p:nvPr>
            <p:ph sz="half" idx="1"/>
          </p:nvPr>
        </p:nvSpPr>
        <p:spPr/>
        <p:txBody>
          <a:bodyPr>
            <a:normAutofit fontScale="92500" lnSpcReduction="10000"/>
          </a:bodyPr>
          <a:lstStyle/>
          <a:p>
            <a:pPr>
              <a:buNone/>
            </a:pPr>
            <a:r>
              <a:rPr lang="en-US" dirty="0" smtClean="0"/>
              <a:t>1.Abscess     11 Coryza</a:t>
            </a:r>
          </a:p>
          <a:p>
            <a:pPr>
              <a:buNone/>
            </a:pPr>
            <a:r>
              <a:rPr lang="en-US" dirty="0" smtClean="0"/>
              <a:t>2.acne           12. Corn</a:t>
            </a:r>
          </a:p>
          <a:p>
            <a:pPr>
              <a:buNone/>
            </a:pPr>
            <a:r>
              <a:rPr lang="en-US" dirty="0" smtClean="0"/>
              <a:t>3.Asthma     13. Cuts, injury</a:t>
            </a:r>
          </a:p>
          <a:p>
            <a:pPr>
              <a:buNone/>
            </a:pPr>
            <a:r>
              <a:rPr lang="en-US" dirty="0" smtClean="0"/>
              <a:t>4.Arthritis    14. Diabetes</a:t>
            </a:r>
          </a:p>
          <a:p>
            <a:pPr>
              <a:buNone/>
            </a:pPr>
            <a:r>
              <a:rPr lang="en-US" dirty="0" smtClean="0"/>
              <a:t>5.Backache  15. Earache</a:t>
            </a:r>
          </a:p>
          <a:p>
            <a:pPr>
              <a:buNone/>
            </a:pPr>
            <a:r>
              <a:rPr lang="en-US" dirty="0" smtClean="0"/>
              <a:t>6.Insect  bite 16. Eczema</a:t>
            </a:r>
          </a:p>
          <a:p>
            <a:pPr>
              <a:buNone/>
            </a:pPr>
            <a:r>
              <a:rPr lang="en-US" dirty="0" smtClean="0"/>
              <a:t>7.Bronchitis  17. Epilepsy</a:t>
            </a:r>
          </a:p>
          <a:p>
            <a:pPr>
              <a:buNone/>
            </a:pPr>
            <a:r>
              <a:rPr lang="en-US" dirty="0" smtClean="0"/>
              <a:t>8.Colic           18. Headache</a:t>
            </a:r>
          </a:p>
          <a:p>
            <a:pPr>
              <a:buNone/>
            </a:pPr>
            <a:r>
              <a:rPr lang="en-US" dirty="0" smtClean="0"/>
              <a:t>9.Colitis        19. Insomnia</a:t>
            </a:r>
          </a:p>
          <a:p>
            <a:pPr>
              <a:buNone/>
            </a:pPr>
            <a:r>
              <a:rPr lang="en-US" dirty="0" smtClean="0"/>
              <a:t>10.Hyperacidity 20.Migrain</a:t>
            </a:r>
          </a:p>
          <a:p>
            <a:pPr>
              <a:buNone/>
            </a:pPr>
            <a:endParaRPr lang="en-US" dirty="0" smtClean="0"/>
          </a:p>
          <a:p>
            <a:pPr>
              <a:buNone/>
            </a:pPr>
            <a:endParaRPr lang="en-IN" dirty="0"/>
          </a:p>
        </p:txBody>
      </p:sp>
      <p:sp>
        <p:nvSpPr>
          <p:cNvPr id="4" name="Content Placeholder 3"/>
          <p:cNvSpPr>
            <a:spLocks noGrp="1"/>
          </p:cNvSpPr>
          <p:nvPr>
            <p:ph sz="half" idx="2"/>
          </p:nvPr>
        </p:nvSpPr>
        <p:spPr/>
        <p:txBody>
          <a:bodyPr>
            <a:normAutofit fontScale="92500" lnSpcReduction="10000"/>
          </a:bodyPr>
          <a:lstStyle/>
          <a:p>
            <a:pPr>
              <a:buNone/>
            </a:pPr>
            <a:r>
              <a:rPr lang="en-US" dirty="0" smtClean="0"/>
              <a:t>21.Leucorhea  31.. Obesity</a:t>
            </a:r>
          </a:p>
          <a:p>
            <a:pPr>
              <a:buNone/>
            </a:pPr>
            <a:r>
              <a:rPr lang="en-US" dirty="0" smtClean="0"/>
              <a:t>22.Jaundice     32.  Piles</a:t>
            </a:r>
          </a:p>
          <a:p>
            <a:pPr>
              <a:buNone/>
            </a:pPr>
            <a:r>
              <a:rPr lang="en-US" dirty="0" smtClean="0"/>
              <a:t>23.Prostate En.33. allergy</a:t>
            </a:r>
          </a:p>
          <a:p>
            <a:pPr>
              <a:buNone/>
            </a:pPr>
            <a:r>
              <a:rPr lang="en-US" dirty="0" smtClean="0"/>
              <a:t>24.Hypertension  34.U.T.I.</a:t>
            </a:r>
          </a:p>
          <a:p>
            <a:pPr>
              <a:buNone/>
            </a:pPr>
            <a:r>
              <a:rPr lang="en-US" dirty="0" smtClean="0"/>
              <a:t>25.Cervical spondylitis</a:t>
            </a:r>
          </a:p>
          <a:p>
            <a:pPr>
              <a:buNone/>
            </a:pPr>
            <a:r>
              <a:rPr lang="en-US" dirty="0" smtClean="0"/>
              <a:t>26.Frozen shoulder</a:t>
            </a:r>
          </a:p>
          <a:p>
            <a:pPr>
              <a:buNone/>
            </a:pPr>
            <a:r>
              <a:rPr lang="en-US" dirty="0" smtClean="0"/>
              <a:t>27.Fracture 35.Dysmenorh</a:t>
            </a:r>
          </a:p>
          <a:p>
            <a:pPr>
              <a:buNone/>
            </a:pPr>
            <a:r>
              <a:rPr lang="en-US" dirty="0" smtClean="0"/>
              <a:t>28.Slipped disc 36.toothach</a:t>
            </a:r>
          </a:p>
          <a:p>
            <a:pPr>
              <a:buNone/>
            </a:pPr>
            <a:r>
              <a:rPr lang="en-US" dirty="0" smtClean="0"/>
              <a:t>29.Varicose veins37.Psoraisis</a:t>
            </a:r>
          </a:p>
          <a:p>
            <a:pPr>
              <a:buNone/>
            </a:pPr>
            <a:r>
              <a:rPr lang="en-US" dirty="0" smtClean="0"/>
              <a:t>30.Sore throat 38.constipati</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22438"/>
          </a:xfrm>
        </p:spPr>
        <p:txBody>
          <a:bodyPr>
            <a:noAutofit/>
          </a:bodyPr>
          <a:lstStyle/>
          <a:p>
            <a:r>
              <a:rPr lang="en-US" sz="3600" dirty="0" smtClean="0"/>
              <a:t>5 METHODS OF APPLICATION OF MAGNETS</a:t>
            </a:r>
            <a:endParaRPr lang="en-IN" sz="3600" dirty="0"/>
          </a:p>
        </p:txBody>
      </p:sp>
      <p:sp>
        <p:nvSpPr>
          <p:cNvPr id="3" name="Content Placeholder 2"/>
          <p:cNvSpPr>
            <a:spLocks noGrp="1"/>
          </p:cNvSpPr>
          <p:nvPr>
            <p:ph idx="1"/>
          </p:nvPr>
        </p:nvSpPr>
        <p:spPr>
          <a:xfrm>
            <a:off x="457200" y="838200"/>
            <a:ext cx="8229600" cy="6172200"/>
          </a:xfrm>
        </p:spPr>
        <p:txBody>
          <a:bodyPr>
            <a:normAutofit lnSpcReduction="10000"/>
          </a:bodyPr>
          <a:lstStyle/>
          <a:p>
            <a:pPr algn="just">
              <a:buNone/>
            </a:pPr>
            <a:r>
              <a:rPr lang="en-US" dirty="0" smtClean="0"/>
              <a:t>        </a:t>
            </a:r>
            <a:r>
              <a:rPr lang="en-US" u="sng" dirty="0" smtClean="0"/>
              <a:t>pole of magnet         where to be applied  </a:t>
            </a:r>
          </a:p>
          <a:p>
            <a:pPr algn="just">
              <a:buNone/>
            </a:pPr>
            <a:r>
              <a:rPr lang="en-US" u="sng" dirty="0" smtClean="0"/>
              <a:t> 1</a:t>
            </a:r>
            <a:r>
              <a:rPr lang="en-US" u="sng" dirty="0" smtClean="0">
                <a:solidFill>
                  <a:srgbClr val="FF0000"/>
                </a:solidFill>
              </a:rPr>
              <a:t>.      North pole                  </a:t>
            </a:r>
            <a:r>
              <a:rPr lang="en-US" u="sng" dirty="0" smtClean="0"/>
              <a:t>right hand</a:t>
            </a:r>
          </a:p>
          <a:p>
            <a:pPr algn="just">
              <a:buNone/>
            </a:pPr>
            <a:r>
              <a:rPr lang="en-US" u="sng" dirty="0" smtClean="0"/>
              <a:t>           </a:t>
            </a:r>
            <a:r>
              <a:rPr lang="en-US" u="sng" dirty="0" smtClean="0">
                <a:solidFill>
                  <a:srgbClr val="0070C0"/>
                </a:solidFill>
              </a:rPr>
              <a:t>south pole                 </a:t>
            </a:r>
            <a:r>
              <a:rPr lang="en-US" u="sng" dirty="0" smtClean="0"/>
              <a:t>left  hand </a:t>
            </a:r>
          </a:p>
          <a:p>
            <a:pPr marL="514350" indent="-514350" algn="just">
              <a:buAutoNum type="arabicPeriod" startAt="2"/>
            </a:pPr>
            <a:r>
              <a:rPr lang="en-US" u="sng" dirty="0" smtClean="0">
                <a:solidFill>
                  <a:srgbClr val="FF0000"/>
                </a:solidFill>
              </a:rPr>
              <a:t>     North pole                 </a:t>
            </a:r>
            <a:r>
              <a:rPr lang="en-US" u="sng" dirty="0" smtClean="0"/>
              <a:t>right  hand</a:t>
            </a:r>
          </a:p>
          <a:p>
            <a:pPr marL="514350" indent="-514350" algn="just">
              <a:buNone/>
            </a:pPr>
            <a:r>
              <a:rPr lang="en-US" u="sng" dirty="0" smtClean="0"/>
              <a:t>           </a:t>
            </a:r>
            <a:r>
              <a:rPr lang="en-US" u="sng" dirty="0" smtClean="0">
                <a:solidFill>
                  <a:srgbClr val="0070C0"/>
                </a:solidFill>
              </a:rPr>
              <a:t>south  pole                </a:t>
            </a:r>
            <a:r>
              <a:rPr lang="en-US" u="sng" dirty="0" smtClean="0"/>
              <a:t>left  foot</a:t>
            </a:r>
          </a:p>
          <a:p>
            <a:pPr marL="514350" indent="-514350" algn="just">
              <a:buAutoNum type="arabicPeriod" startAt="3"/>
            </a:pPr>
            <a:r>
              <a:rPr lang="en-US" u="sng" dirty="0" smtClean="0"/>
              <a:t>     </a:t>
            </a:r>
            <a:r>
              <a:rPr lang="en-US" u="sng" dirty="0" smtClean="0">
                <a:solidFill>
                  <a:srgbClr val="FF0000"/>
                </a:solidFill>
              </a:rPr>
              <a:t>North pole                 </a:t>
            </a:r>
            <a:r>
              <a:rPr lang="en-US" u="sng" dirty="0" smtClean="0"/>
              <a:t>left  hand</a:t>
            </a:r>
          </a:p>
          <a:p>
            <a:pPr marL="514350" indent="-514350" algn="just">
              <a:buNone/>
            </a:pPr>
            <a:r>
              <a:rPr lang="en-US" u="sng" dirty="0" smtClean="0">
                <a:solidFill>
                  <a:srgbClr val="0070C0"/>
                </a:solidFill>
              </a:rPr>
              <a:t>           south  pole                </a:t>
            </a:r>
            <a:r>
              <a:rPr lang="en-US" u="sng" dirty="0" smtClean="0"/>
              <a:t>left foot</a:t>
            </a:r>
          </a:p>
          <a:p>
            <a:pPr marL="514350" indent="-514350" algn="just">
              <a:buAutoNum type="arabicPeriod" startAt="4"/>
            </a:pPr>
            <a:r>
              <a:rPr lang="en-US" u="sng" dirty="0" smtClean="0">
                <a:solidFill>
                  <a:srgbClr val="FF0000"/>
                </a:solidFill>
              </a:rPr>
              <a:t>     North  pole                </a:t>
            </a:r>
            <a:r>
              <a:rPr lang="en-US" u="sng" dirty="0" smtClean="0"/>
              <a:t>right  hand</a:t>
            </a:r>
          </a:p>
          <a:p>
            <a:pPr marL="514350" indent="-514350" algn="just">
              <a:buNone/>
            </a:pPr>
            <a:r>
              <a:rPr lang="en-US" u="sng" dirty="0" smtClean="0">
                <a:solidFill>
                  <a:srgbClr val="0070C0"/>
                </a:solidFill>
              </a:rPr>
              <a:t>           south  pole                </a:t>
            </a:r>
            <a:r>
              <a:rPr lang="en-US" u="sng" dirty="0" smtClean="0"/>
              <a:t>right   foot</a:t>
            </a:r>
          </a:p>
          <a:p>
            <a:pPr marL="514350" indent="-514350" algn="just">
              <a:buAutoNum type="arabicPeriod" startAt="5"/>
            </a:pPr>
            <a:r>
              <a:rPr lang="en-US" u="sng" dirty="0" smtClean="0"/>
              <a:t>      </a:t>
            </a:r>
            <a:r>
              <a:rPr lang="en-US" u="sng" dirty="0" smtClean="0">
                <a:solidFill>
                  <a:srgbClr val="FF0000"/>
                </a:solidFill>
              </a:rPr>
              <a:t>North  pole                </a:t>
            </a:r>
            <a:r>
              <a:rPr lang="en-US" u="sng" dirty="0" smtClean="0"/>
              <a:t>right  foot</a:t>
            </a:r>
          </a:p>
          <a:p>
            <a:pPr marL="514350" indent="-514350" algn="just">
              <a:buNone/>
            </a:pPr>
            <a:r>
              <a:rPr lang="en-US" u="sng" dirty="0" smtClean="0">
                <a:solidFill>
                  <a:srgbClr val="0070C0"/>
                </a:solidFill>
              </a:rPr>
              <a:t>           south pole                  </a:t>
            </a:r>
            <a:r>
              <a:rPr lang="en-US" u="sng" dirty="0" smtClean="0"/>
              <a:t>left   foot</a:t>
            </a:r>
            <a:endParaRPr lang="en-IN"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solidFill>
                  <a:srgbClr val="7030A0"/>
                </a:solidFill>
              </a:rPr>
              <a:t>Magnetised water</a:t>
            </a:r>
            <a:endParaRPr lang="en-IN" sz="5400" i="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t>Water &amp; other liquids can be magnetised by keeping it in any container over magnets for 6 hours.</a:t>
            </a:r>
          </a:p>
          <a:p>
            <a:r>
              <a:rPr lang="en-US" dirty="0" smtClean="0"/>
              <a:t>Magnetised water reduces acidity, regularizes bowel  movement ,improves digestion.</a:t>
            </a:r>
          </a:p>
          <a:p>
            <a:r>
              <a:rPr lang="en-US" dirty="0" smtClean="0"/>
              <a:t>It reduces B.P., clears clogged arteries ,helps in asthma ,bronchitis, cold &amp; al types of fever.</a:t>
            </a:r>
          </a:p>
          <a:p>
            <a:r>
              <a:rPr lang="en-US" dirty="0" smtClean="0"/>
              <a:t>Used for washing sore eyes, wounds, eczema for quick healing.</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610600" cy="914400"/>
          </a:xfrm>
        </p:spPr>
        <p:txBody>
          <a:bodyPr>
            <a:normAutofit/>
          </a:bodyPr>
          <a:lstStyle/>
          <a:p>
            <a:r>
              <a:rPr lang="en-US" sz="3600" u="sng" dirty="0" smtClean="0"/>
              <a:t>PRECAUTIONS DURING  MAGNET THERAPY </a:t>
            </a:r>
            <a:endParaRPr lang="en-IN" sz="3600" u="sng" dirty="0"/>
          </a:p>
        </p:txBody>
      </p:sp>
      <p:sp>
        <p:nvSpPr>
          <p:cNvPr id="3" name="Content Placeholder 2"/>
          <p:cNvSpPr>
            <a:spLocks noGrp="1"/>
          </p:cNvSpPr>
          <p:nvPr>
            <p:ph idx="1"/>
          </p:nvPr>
        </p:nvSpPr>
        <p:spPr>
          <a:xfrm>
            <a:off x="457200" y="838200"/>
            <a:ext cx="8229600" cy="6019800"/>
          </a:xfrm>
        </p:spPr>
        <p:txBody>
          <a:bodyPr>
            <a:normAutofit lnSpcReduction="10000"/>
          </a:bodyPr>
          <a:lstStyle/>
          <a:p>
            <a:r>
              <a:rPr lang="en-US" dirty="0" smtClean="0"/>
              <a:t>Stomach should not be full.</a:t>
            </a:r>
          </a:p>
          <a:p>
            <a:r>
              <a:rPr lang="en-US" dirty="0" smtClean="0"/>
              <a:t>No cold thing to be eaten or drunk 1 hour after.</a:t>
            </a:r>
          </a:p>
          <a:p>
            <a:r>
              <a:rPr lang="en-US" dirty="0" smtClean="0"/>
              <a:t>Sensitive  organs like brain ,heart &amp; eyes should not be treated by strong magnets.</a:t>
            </a:r>
          </a:p>
          <a:p>
            <a:r>
              <a:rPr lang="en-US" dirty="0" smtClean="0"/>
              <a:t>Pregnant  women should be treated with weak magnets.</a:t>
            </a:r>
          </a:p>
          <a:p>
            <a:r>
              <a:rPr lang="en-US" dirty="0" smtClean="0"/>
              <a:t>Wrist watch ,mobiles, metallic things should be removed.</a:t>
            </a:r>
          </a:p>
          <a:p>
            <a:r>
              <a:rPr lang="en-US" dirty="0" smtClean="0"/>
              <a:t>The patient should preferably sit or lie down in north –south direction on a wooden chair or bed.</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BACH FLOWER REMEDY</a:t>
            </a:r>
            <a:endParaRPr lang="en-IN" b="1" u="sng"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 Dr. Edward  Bach of England  has discovered 38  medicines from flowers  corresponding to 38 possible moods of man.</a:t>
            </a:r>
          </a:p>
          <a:p>
            <a:r>
              <a:rPr lang="en-US" dirty="0" smtClean="0"/>
              <a:t>These flower essences are basically spring water  blessed with the life force of the flowers transferred to it through the energy  of the sun.</a:t>
            </a:r>
          </a:p>
          <a:p>
            <a:r>
              <a:rPr lang="en-US" dirty="0" smtClean="0"/>
              <a:t>Dr.Bach considered illness to be a reflection of disharmony  between the soul &amp; the conscious personality.</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C00000"/>
                </a:solidFill>
              </a:rPr>
              <a:t>BASIS OF USING BACH FLOWER REMEDIES</a:t>
            </a:r>
            <a:endParaRPr lang="en-IN" b="1" u="sng" dirty="0">
              <a:solidFill>
                <a:srgbClr val="C00000"/>
              </a:solidFill>
            </a:endParaRPr>
          </a:p>
        </p:txBody>
      </p:sp>
      <p:sp>
        <p:nvSpPr>
          <p:cNvPr id="3" name="Content Placeholder 2"/>
          <p:cNvSpPr>
            <a:spLocks noGrp="1"/>
          </p:cNvSpPr>
          <p:nvPr>
            <p:ph idx="1"/>
          </p:nvPr>
        </p:nvSpPr>
        <p:spPr/>
        <p:txBody>
          <a:bodyPr>
            <a:normAutofit fontScale="92500"/>
          </a:bodyPr>
          <a:lstStyle/>
          <a:p>
            <a:r>
              <a:rPr lang="en-US" dirty="0" smtClean="0"/>
              <a:t>Disharmony of mind &amp; emotions is the breeding ground for all the illnesses. A person feels ill-at-ease after his emotions are disturbed.</a:t>
            </a:r>
          </a:p>
          <a:p>
            <a:r>
              <a:rPr lang="en-US" dirty="0" smtClean="0"/>
              <a:t>Not only do these essences neutralize the negative emotional state, they flood the body with positive healing vibrations.</a:t>
            </a:r>
          </a:p>
          <a:p>
            <a:r>
              <a:rPr lang="en-US" dirty="0" smtClean="0"/>
              <a:t>Bach flower remedies remove conflict between the intention of the person’s soul and the action of his conscious body.</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38 NAMES</a:t>
            </a:r>
            <a:endParaRPr lang="en-IN" dirty="0"/>
          </a:p>
        </p:txBody>
      </p:sp>
      <p:sp>
        <p:nvSpPr>
          <p:cNvPr id="3" name="Content Placeholder 2"/>
          <p:cNvSpPr>
            <a:spLocks noGrp="1"/>
          </p:cNvSpPr>
          <p:nvPr>
            <p:ph sz="half" idx="1"/>
          </p:nvPr>
        </p:nvSpPr>
        <p:spPr/>
        <p:txBody>
          <a:bodyPr>
            <a:normAutofit fontScale="92500" lnSpcReduction="20000"/>
          </a:bodyPr>
          <a:lstStyle/>
          <a:p>
            <a:pPr>
              <a:buNone/>
            </a:pPr>
            <a:r>
              <a:rPr lang="en-US" dirty="0" smtClean="0"/>
              <a:t>1.Agrimony    11.Elm</a:t>
            </a:r>
          </a:p>
          <a:p>
            <a:pPr>
              <a:buNone/>
            </a:pPr>
            <a:r>
              <a:rPr lang="en-US" dirty="0" smtClean="0"/>
              <a:t>2.Aspen           12.Gentian</a:t>
            </a:r>
          </a:p>
          <a:p>
            <a:pPr>
              <a:buNone/>
            </a:pPr>
            <a:r>
              <a:rPr lang="en-US" dirty="0" smtClean="0"/>
              <a:t>3.Beech           13.Gorse</a:t>
            </a:r>
          </a:p>
          <a:p>
            <a:pPr>
              <a:buNone/>
            </a:pPr>
            <a:r>
              <a:rPr lang="en-US" dirty="0" smtClean="0"/>
              <a:t>4.Centaury      14.Heather</a:t>
            </a:r>
          </a:p>
          <a:p>
            <a:pPr>
              <a:buNone/>
            </a:pPr>
            <a:r>
              <a:rPr lang="en-US" dirty="0" smtClean="0"/>
              <a:t>5.Cerato          15.Holly</a:t>
            </a:r>
          </a:p>
          <a:p>
            <a:pPr>
              <a:buNone/>
            </a:pPr>
            <a:r>
              <a:rPr lang="en-US" dirty="0" smtClean="0"/>
              <a:t>6.Cherry plum16.Honey suc</a:t>
            </a:r>
          </a:p>
          <a:p>
            <a:pPr>
              <a:buNone/>
            </a:pPr>
            <a:r>
              <a:rPr lang="en-US" dirty="0" smtClean="0"/>
              <a:t>7.Chestnut bud 17.Horn bea</a:t>
            </a:r>
          </a:p>
          <a:p>
            <a:pPr>
              <a:buNone/>
            </a:pPr>
            <a:r>
              <a:rPr lang="en-US" dirty="0" smtClean="0"/>
              <a:t>8.Chicory         18.Impatiens</a:t>
            </a:r>
          </a:p>
          <a:p>
            <a:pPr>
              <a:buNone/>
            </a:pPr>
            <a:r>
              <a:rPr lang="en-US" dirty="0" smtClean="0"/>
              <a:t>9.Clematis       19.Larch</a:t>
            </a:r>
          </a:p>
          <a:p>
            <a:pPr>
              <a:buNone/>
            </a:pPr>
            <a:r>
              <a:rPr lang="en-US" dirty="0" smtClean="0"/>
              <a:t>10.Crab apple 20.Mimulus</a:t>
            </a:r>
            <a:endParaRPr lang="en-IN"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21.Mustard   31. Vervain</a:t>
            </a:r>
          </a:p>
          <a:p>
            <a:pPr>
              <a:buNone/>
            </a:pPr>
            <a:r>
              <a:rPr lang="en-US" dirty="0" smtClean="0"/>
              <a:t>22.Oak           32.  Vine</a:t>
            </a:r>
          </a:p>
          <a:p>
            <a:pPr>
              <a:buNone/>
            </a:pPr>
            <a:r>
              <a:rPr lang="en-US" dirty="0" smtClean="0"/>
              <a:t>23.Olive         33.  Walnut</a:t>
            </a:r>
          </a:p>
          <a:p>
            <a:pPr>
              <a:buNone/>
            </a:pPr>
            <a:r>
              <a:rPr lang="en-US" dirty="0" smtClean="0"/>
              <a:t>24.Pine    34.Water violet</a:t>
            </a:r>
          </a:p>
          <a:p>
            <a:pPr>
              <a:buNone/>
            </a:pPr>
            <a:r>
              <a:rPr lang="en-US" dirty="0" smtClean="0"/>
              <a:t>25.Red chestnut 35.White ch</a:t>
            </a:r>
          </a:p>
          <a:p>
            <a:pPr>
              <a:buNone/>
            </a:pPr>
            <a:r>
              <a:rPr lang="en-US" dirty="0" smtClean="0"/>
              <a:t>26.Rock rose  36.Wild oat</a:t>
            </a:r>
          </a:p>
          <a:p>
            <a:pPr>
              <a:buNone/>
            </a:pPr>
            <a:r>
              <a:rPr lang="en-US" dirty="0" smtClean="0"/>
              <a:t>27.Rock water 37.Wild rose</a:t>
            </a:r>
          </a:p>
          <a:p>
            <a:pPr>
              <a:buNone/>
            </a:pPr>
            <a:r>
              <a:rPr lang="en-US" dirty="0" smtClean="0"/>
              <a:t>28.Scleranthus 38.Willow</a:t>
            </a:r>
          </a:p>
          <a:p>
            <a:pPr>
              <a:buNone/>
            </a:pPr>
            <a:r>
              <a:rPr lang="en-US" dirty="0" smtClean="0"/>
              <a:t>29.Star of Bethlehem</a:t>
            </a:r>
          </a:p>
          <a:p>
            <a:pPr>
              <a:buNone/>
            </a:pPr>
            <a:r>
              <a:rPr lang="en-US" dirty="0" smtClean="0"/>
              <a:t>30.Sweet chestnut</a:t>
            </a:r>
          </a:p>
          <a:p>
            <a:pPr>
              <a:buNone/>
            </a:pPr>
            <a:r>
              <a:rPr lang="en-US" dirty="0" smtClean="0"/>
              <a:t>39.RESCUE REMEDY</a:t>
            </a:r>
          </a:p>
          <a:p>
            <a:pPr>
              <a:buNone/>
            </a:pP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DISEASE-ITS SEVEN BASIC CAUSES</a:t>
            </a:r>
            <a:endParaRPr lang="en-IN" dirty="0"/>
          </a:p>
        </p:txBody>
      </p:sp>
      <p:sp>
        <p:nvSpPr>
          <p:cNvPr id="3" name="Content Placeholder 2"/>
          <p:cNvSpPr>
            <a:spLocks noGrp="1"/>
          </p:cNvSpPr>
          <p:nvPr>
            <p:ph idx="1"/>
          </p:nvPr>
        </p:nvSpPr>
        <p:spPr/>
        <p:txBody>
          <a:bodyPr/>
          <a:lstStyle/>
          <a:p>
            <a:pPr marL="514350" indent="-514350">
              <a:buNone/>
            </a:pPr>
            <a:r>
              <a:rPr lang="en-US" dirty="0" smtClean="0"/>
              <a:t>Dr.Bach had classified seven types of personalities who had a particular way of reacting to mental/emotional imbalance, which are as listed below</a:t>
            </a:r>
          </a:p>
          <a:p>
            <a:pPr marL="514350" indent="-514350">
              <a:buNone/>
            </a:pPr>
            <a:r>
              <a:rPr lang="en-US" dirty="0" smtClean="0"/>
              <a:t>1.Fear ;  2.uncertainity ; 3.insufficiant interest in present ;4. loneliness ;  5.oversensitive to influences and ideas ;6. despondency &amp; despair ; 7.over care for welfare for others.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FEAR&amp; IT’S 5 FORMS</a:t>
            </a:r>
            <a:endParaRPr lang="en-IN" dirty="0"/>
          </a:p>
        </p:txBody>
      </p:sp>
      <p:sp>
        <p:nvSpPr>
          <p:cNvPr id="3" name="Content Placeholder 2"/>
          <p:cNvSpPr>
            <a:spLocks noGrp="1"/>
          </p:cNvSpPr>
          <p:nvPr>
            <p:ph idx="1"/>
          </p:nvPr>
        </p:nvSpPr>
        <p:spPr/>
        <p:txBody>
          <a:bodyPr/>
          <a:lstStyle/>
          <a:p>
            <a:pPr>
              <a:defRPr/>
            </a:pPr>
            <a:r>
              <a:rPr lang="en-US" dirty="0" smtClean="0"/>
              <a:t>MIMULUS—FEAR   OF  KNOWN CAUSE</a:t>
            </a:r>
          </a:p>
          <a:p>
            <a:pPr>
              <a:defRPr/>
            </a:pPr>
            <a:r>
              <a:rPr lang="en-US" dirty="0" smtClean="0"/>
              <a:t>ASPEN-VAGUE </a:t>
            </a:r>
            <a:r>
              <a:rPr lang="en-US" cap="small" dirty="0" smtClean="0"/>
              <a:t>FEARS</a:t>
            </a:r>
            <a:r>
              <a:rPr lang="en-US" dirty="0" smtClean="0"/>
              <a:t> of UNKNOWN ORIGIN</a:t>
            </a:r>
          </a:p>
          <a:p>
            <a:pPr>
              <a:defRPr/>
            </a:pPr>
            <a:r>
              <a:rPr lang="en-US" dirty="0" smtClean="0"/>
              <a:t>ROCK ROSE-TERROR,PANIC,EXTREME FRIGHT</a:t>
            </a:r>
          </a:p>
          <a:p>
            <a:pPr>
              <a:defRPr/>
            </a:pPr>
            <a:r>
              <a:rPr lang="en-US" dirty="0" smtClean="0"/>
              <a:t>CHERRY </a:t>
            </a:r>
            <a:r>
              <a:rPr lang="en-US" sz="2800" dirty="0" smtClean="0"/>
              <a:t>PLUM-fear </a:t>
            </a:r>
            <a:r>
              <a:rPr lang="en-US" sz="3600" dirty="0" smtClean="0"/>
              <a:t>of losing control of mind</a:t>
            </a:r>
          </a:p>
          <a:p>
            <a:pPr>
              <a:defRPr/>
            </a:pPr>
            <a:r>
              <a:rPr lang="en-US" sz="3600" dirty="0" smtClean="0"/>
              <a:t>Red chestnut-apprehensions, anxiety for others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u="sng" dirty="0" smtClean="0"/>
              <a:t>MAGNET THERAPY</a:t>
            </a:r>
            <a:endParaRPr lang="en-IN" sz="7200" u="sng" dirty="0"/>
          </a:p>
        </p:txBody>
      </p:sp>
      <p:sp>
        <p:nvSpPr>
          <p:cNvPr id="3" name="Content Placeholder 2"/>
          <p:cNvSpPr>
            <a:spLocks noGrp="1"/>
          </p:cNvSpPr>
          <p:nvPr>
            <p:ph idx="1"/>
          </p:nvPr>
        </p:nvSpPr>
        <p:spPr/>
        <p:txBody>
          <a:bodyPr/>
          <a:lstStyle/>
          <a:p>
            <a:pPr>
              <a:buNone/>
            </a:pPr>
            <a:r>
              <a:rPr lang="en-US" b="1" dirty="0" smtClean="0">
                <a:solidFill>
                  <a:srgbClr val="339933"/>
                </a:solidFill>
                <a:latin typeface="Lucida Sans" pitchFamily="34" charset="0"/>
              </a:rPr>
              <a:t>A magnetic field is the environment around a magnet in which magnetic forces act. Magnetic field lines represent the area around a magnet: magnetic field lines flow from the north pole to the south pole.</a:t>
            </a:r>
            <a:endParaRPr lang="en-IN" dirty="0"/>
          </a:p>
        </p:txBody>
      </p:sp>
      <p:pic>
        <p:nvPicPr>
          <p:cNvPr id="4" name="Picture 6" descr="magnets-bar_magnet"/>
          <p:cNvPicPr>
            <a:picLocks noChangeAspect="1" noChangeArrowheads="1"/>
          </p:cNvPicPr>
          <p:nvPr/>
        </p:nvPicPr>
        <p:blipFill>
          <a:blip r:embed="rId2"/>
          <a:srcRect/>
          <a:stretch>
            <a:fillRect/>
          </a:stretch>
        </p:blipFill>
        <p:spPr>
          <a:xfrm>
            <a:off x="1905000" y="4648200"/>
            <a:ext cx="5715000" cy="1905000"/>
          </a:xfrm>
          <a:prstGeom prst="rect">
            <a:avLst/>
          </a:prstGeo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INDECISIVENESS &amp; ITS 6 FORMS</a:t>
            </a:r>
            <a:endParaRPr lang="en-IN" dirty="0"/>
          </a:p>
        </p:txBody>
      </p:sp>
      <p:sp>
        <p:nvSpPr>
          <p:cNvPr id="3" name="Content Placeholder 2"/>
          <p:cNvSpPr>
            <a:spLocks noGrp="1"/>
          </p:cNvSpPr>
          <p:nvPr>
            <p:ph idx="1"/>
          </p:nvPr>
        </p:nvSpPr>
        <p:spPr/>
        <p:txBody>
          <a:bodyPr/>
          <a:lstStyle/>
          <a:p>
            <a:pPr>
              <a:buNone/>
            </a:pPr>
            <a:r>
              <a:rPr lang="en-US" dirty="0" smtClean="0"/>
              <a:t>1.Cerato---self distrust, foolish</a:t>
            </a:r>
          </a:p>
          <a:p>
            <a:pPr>
              <a:buNone/>
            </a:pPr>
            <a:r>
              <a:rPr lang="en-US" dirty="0" smtClean="0"/>
              <a:t>2.Gentian—doubt, depression, discouragement</a:t>
            </a:r>
          </a:p>
          <a:p>
            <a:pPr>
              <a:buNone/>
            </a:pPr>
            <a:r>
              <a:rPr lang="en-US" dirty="0" smtClean="0"/>
              <a:t>3.Gorse---hopelessness, despair</a:t>
            </a:r>
          </a:p>
          <a:p>
            <a:pPr>
              <a:buNone/>
            </a:pPr>
            <a:r>
              <a:rPr lang="en-US" dirty="0" smtClean="0"/>
              <a:t>4.Hornbeam—weariness before starting work</a:t>
            </a:r>
          </a:p>
          <a:p>
            <a:pPr>
              <a:buNone/>
            </a:pPr>
            <a:r>
              <a:rPr lang="en-US" dirty="0" smtClean="0"/>
              <a:t>5.Scleranthus—uncertainity,indecision</a:t>
            </a:r>
          </a:p>
          <a:p>
            <a:pPr>
              <a:buNone/>
            </a:pPr>
            <a:r>
              <a:rPr lang="en-US" dirty="0" smtClean="0"/>
              <a:t>6.Wild oat—dissatisfaction with profession</a:t>
            </a:r>
            <a:endParaRPr lang="en-IN"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Disinterest in the present-its 7 forms</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1.Chestnut bud-lack of observation, repeats mistakes</a:t>
            </a:r>
          </a:p>
          <a:p>
            <a:pPr>
              <a:buNone/>
            </a:pPr>
            <a:r>
              <a:rPr lang="en-US" dirty="0" smtClean="0"/>
              <a:t>2.Clematis –inattention, dreaminess</a:t>
            </a:r>
          </a:p>
          <a:p>
            <a:pPr>
              <a:buNone/>
            </a:pPr>
            <a:r>
              <a:rPr lang="en-US" dirty="0" smtClean="0"/>
              <a:t>3.Honeysuckle –homesickness, living in the memory of the past</a:t>
            </a:r>
          </a:p>
          <a:p>
            <a:pPr>
              <a:buNone/>
            </a:pPr>
            <a:r>
              <a:rPr lang="en-US" dirty="0" smtClean="0"/>
              <a:t>4.Mustard –black depression, sudden and unknown cause</a:t>
            </a:r>
          </a:p>
          <a:p>
            <a:pPr>
              <a:buNone/>
            </a:pPr>
            <a:r>
              <a:rPr lang="en-US" dirty="0" smtClean="0"/>
              <a:t>5.Olive –complete exhaustion, physical &amp; mental</a:t>
            </a:r>
          </a:p>
          <a:p>
            <a:pPr>
              <a:buNone/>
            </a:pPr>
            <a:r>
              <a:rPr lang="en-US" dirty="0" smtClean="0"/>
              <a:t>6.White chestnut-persistent unwanted thoughts</a:t>
            </a:r>
          </a:p>
          <a:p>
            <a:pPr>
              <a:buNone/>
            </a:pPr>
            <a:r>
              <a:rPr lang="en-US" dirty="0" smtClean="0"/>
              <a:t>7.Wild rose-apathy, resignation</a:t>
            </a:r>
            <a:endParaRPr lang="en-IN"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LONELINESS—its 3 forms</a:t>
            </a:r>
            <a:endParaRPr lang="en-IN" dirty="0"/>
          </a:p>
        </p:txBody>
      </p:sp>
      <p:sp>
        <p:nvSpPr>
          <p:cNvPr id="3" name="Content Placeholder 2"/>
          <p:cNvSpPr>
            <a:spLocks noGrp="1"/>
          </p:cNvSpPr>
          <p:nvPr>
            <p:ph idx="1"/>
          </p:nvPr>
        </p:nvSpPr>
        <p:spPr/>
        <p:txBody>
          <a:bodyPr/>
          <a:lstStyle/>
          <a:p>
            <a:pPr>
              <a:buNone/>
            </a:pPr>
            <a:r>
              <a:rPr lang="en-US" dirty="0" smtClean="0"/>
              <a:t>1.Heather –over talkative, self centered, self concerned</a:t>
            </a:r>
          </a:p>
          <a:p>
            <a:pPr>
              <a:buNone/>
            </a:pPr>
            <a:r>
              <a:rPr lang="en-US" dirty="0" smtClean="0"/>
              <a:t>2.impations—impatiences,quick temper, mental tension</a:t>
            </a:r>
          </a:p>
          <a:p>
            <a:pPr>
              <a:buNone/>
            </a:pPr>
            <a:r>
              <a:rPr lang="en-US" dirty="0" smtClean="0"/>
              <a:t>3.Water violet—pride, aloofness</a:t>
            </a:r>
            <a:endParaRPr lang="en-IN"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DESPONDENCY &amp; ITS 8 FORMS</a:t>
            </a:r>
            <a:endParaRPr lang="en-IN"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1.Crab apple-the cleanser, over emphasis on trivial details</a:t>
            </a:r>
          </a:p>
          <a:p>
            <a:pPr>
              <a:buNone/>
            </a:pPr>
            <a:r>
              <a:rPr lang="en-US" dirty="0" smtClean="0"/>
              <a:t>2.Elm –temporary feeling of inadequacy</a:t>
            </a:r>
          </a:p>
          <a:p>
            <a:pPr>
              <a:buNone/>
            </a:pPr>
            <a:r>
              <a:rPr lang="en-US" dirty="0" smtClean="0"/>
              <a:t>3.Larch –lack of self confidence</a:t>
            </a:r>
          </a:p>
          <a:p>
            <a:pPr>
              <a:buNone/>
            </a:pPr>
            <a:r>
              <a:rPr lang="en-US" dirty="0" smtClean="0"/>
              <a:t>4.Oak –continuous effort despite setbacks, believes nothing is impossible </a:t>
            </a:r>
          </a:p>
          <a:p>
            <a:pPr>
              <a:buNone/>
            </a:pPr>
            <a:r>
              <a:rPr lang="en-US" dirty="0" smtClean="0"/>
              <a:t>5.Pine –self reproach, guilt feeling</a:t>
            </a:r>
          </a:p>
          <a:p>
            <a:pPr>
              <a:buNone/>
            </a:pPr>
            <a:r>
              <a:rPr lang="en-US" dirty="0" smtClean="0"/>
              <a:t>6.Star of Bethlehem-after effects of shock mental &amp; physical</a:t>
            </a:r>
          </a:p>
          <a:p>
            <a:pPr>
              <a:buNone/>
            </a:pPr>
            <a:r>
              <a:rPr lang="en-US" dirty="0" smtClean="0"/>
              <a:t>7.Sweet chestnut-extreme mental anguish, hopelessness</a:t>
            </a:r>
          </a:p>
          <a:p>
            <a:pPr>
              <a:buNone/>
            </a:pPr>
            <a:r>
              <a:rPr lang="en-US" dirty="0" smtClean="0"/>
              <a:t>8.Willow –resentment, bitterness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OVER CARE FOR OTHERS  &amp; ITS 5 FORMS</a:t>
            </a:r>
            <a:endParaRPr lang="en-IN" dirty="0"/>
          </a:p>
        </p:txBody>
      </p:sp>
      <p:sp>
        <p:nvSpPr>
          <p:cNvPr id="3" name="Content Placeholder 2"/>
          <p:cNvSpPr>
            <a:spLocks noGrp="1"/>
          </p:cNvSpPr>
          <p:nvPr>
            <p:ph idx="1"/>
          </p:nvPr>
        </p:nvSpPr>
        <p:spPr/>
        <p:txBody>
          <a:bodyPr/>
          <a:lstStyle/>
          <a:p>
            <a:pPr>
              <a:buNone/>
            </a:pPr>
            <a:r>
              <a:rPr lang="en-US" dirty="0" smtClean="0"/>
              <a:t>1.Beech-enforces discipline under all circumstances</a:t>
            </a:r>
          </a:p>
          <a:p>
            <a:pPr>
              <a:buNone/>
            </a:pPr>
            <a:r>
              <a:rPr lang="en-US" dirty="0" smtClean="0"/>
              <a:t>2.chicory-possesiveness,self love</a:t>
            </a:r>
          </a:p>
          <a:p>
            <a:pPr>
              <a:buNone/>
            </a:pPr>
            <a:r>
              <a:rPr lang="en-US" dirty="0" smtClean="0"/>
              <a:t>3.Rock water-self repression, self denial</a:t>
            </a:r>
          </a:p>
          <a:p>
            <a:pPr>
              <a:buNone/>
            </a:pPr>
            <a:r>
              <a:rPr lang="en-US" dirty="0" smtClean="0"/>
              <a:t>4.vervain-over enthusiasm,tension,stress</a:t>
            </a:r>
          </a:p>
          <a:p>
            <a:pPr>
              <a:buNone/>
            </a:pPr>
            <a:r>
              <a:rPr lang="en-US" dirty="0" smtClean="0"/>
              <a:t>5.vine-ambitious,dominating,ruthless</a:t>
            </a:r>
            <a:endParaRPr lang="en-IN"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INFLUENCED EASILY-ITS 4 FORMS</a:t>
            </a:r>
            <a:endParaRPr lang="en-IN" dirty="0"/>
          </a:p>
        </p:txBody>
      </p:sp>
      <p:sp>
        <p:nvSpPr>
          <p:cNvPr id="3" name="Content Placeholder 2"/>
          <p:cNvSpPr>
            <a:spLocks noGrp="1"/>
          </p:cNvSpPr>
          <p:nvPr>
            <p:ph idx="1"/>
          </p:nvPr>
        </p:nvSpPr>
        <p:spPr/>
        <p:txBody>
          <a:bodyPr/>
          <a:lstStyle/>
          <a:p>
            <a:pPr>
              <a:buNone/>
            </a:pPr>
            <a:r>
              <a:rPr lang="en-US" dirty="0" smtClean="0"/>
              <a:t>1.Agrimony-mental torture concealed from others</a:t>
            </a:r>
          </a:p>
          <a:p>
            <a:pPr>
              <a:buNone/>
            </a:pPr>
            <a:r>
              <a:rPr lang="en-US" dirty="0" smtClean="0"/>
              <a:t>2.Centaury –weak willed, weakness after illness</a:t>
            </a:r>
          </a:p>
          <a:p>
            <a:pPr>
              <a:buNone/>
            </a:pPr>
            <a:r>
              <a:rPr lang="en-US" dirty="0" smtClean="0"/>
              <a:t>3.Holly –hatred, envy, jealousy, suspicion</a:t>
            </a:r>
          </a:p>
          <a:p>
            <a:pPr>
              <a:buNone/>
            </a:pPr>
            <a:r>
              <a:rPr lang="en-US" dirty="0" smtClean="0"/>
              <a:t>4.Walnut –link breaker, liable to be swayed by better ideas</a:t>
            </a:r>
            <a:endParaRPr lang="en-IN" dirty="0" smtClean="0"/>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ETERNAL TRUTH</a:t>
            </a:r>
            <a:endParaRPr lang="en-IN" dirty="0"/>
          </a:p>
        </p:txBody>
      </p:sp>
      <p:sp>
        <p:nvSpPr>
          <p:cNvPr id="3" name="Content Placeholder 2"/>
          <p:cNvSpPr>
            <a:spLocks noGrp="1"/>
          </p:cNvSpPr>
          <p:nvPr>
            <p:ph idx="1"/>
          </p:nvPr>
        </p:nvSpPr>
        <p:spPr/>
        <p:txBody>
          <a:bodyPr>
            <a:normAutofit fontScale="92500" lnSpcReduction="20000"/>
          </a:bodyPr>
          <a:lstStyle/>
          <a:p>
            <a:pPr>
              <a:defRPr/>
            </a:pPr>
            <a:r>
              <a:rPr lang="en-US" dirty="0" smtClean="0"/>
              <a:t>’Let not the simplicity of this method deter you from its use, for you will find the further your researches advance, the greater you will realize the simplicity of all creation.’’</a:t>
            </a:r>
          </a:p>
          <a:p>
            <a:pPr>
              <a:defRPr/>
            </a:pPr>
            <a:r>
              <a:rPr lang="en-US" dirty="0" smtClean="0"/>
              <a:t>“Take no notice of the disease; think only of the outlook of life of one in distress.”</a:t>
            </a:r>
          </a:p>
          <a:p>
            <a:pPr>
              <a:defRPr/>
            </a:pPr>
            <a:r>
              <a:rPr lang="en-US" dirty="0" smtClean="0"/>
              <a:t>“Final and complete healing will come from within, from the soul itself, which by</a:t>
            </a:r>
            <a:r>
              <a:rPr lang="en-US" sz="2600" dirty="0" smtClean="0"/>
              <a:t> HIS </a:t>
            </a:r>
            <a:r>
              <a:rPr lang="en-US" dirty="0" smtClean="0"/>
              <a:t>BENEFICENCE radiates harmony throughout the personality when allowed to do so.”</a:t>
            </a:r>
          </a:p>
          <a:p>
            <a:pPr>
              <a:defRPr/>
            </a:pPr>
            <a:r>
              <a:rPr lang="en-US" dirty="0" smtClean="0"/>
              <a:t>                                          EDWARD  BACH</a:t>
            </a:r>
            <a:endParaRPr lang="en-IN" dirty="0" smtClean="0"/>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normAutofit fontScale="90000"/>
          </a:bodyPr>
          <a:lstStyle/>
          <a:p>
            <a:r>
              <a:rPr lang="en-US" sz="12800" u="sng" dirty="0" smtClean="0">
                <a:solidFill>
                  <a:srgbClr val="7030A0"/>
                </a:solidFill>
              </a:rPr>
              <a:t>E.F.T.</a:t>
            </a:r>
            <a:r>
              <a:rPr lang="en-US" dirty="0" smtClean="0"/>
              <a:t/>
            </a:r>
            <a:br>
              <a:rPr lang="en-US" dirty="0" smtClean="0"/>
            </a:br>
            <a:r>
              <a:rPr lang="en-US" u="sng" dirty="0" smtClean="0"/>
              <a:t>EMOTIONAL FREEDOM TECHNIQUE</a:t>
            </a:r>
            <a:endParaRPr lang="en-IN" u="sng" dirty="0"/>
          </a:p>
        </p:txBody>
      </p:sp>
      <p:sp>
        <p:nvSpPr>
          <p:cNvPr id="3" name="Subtitle 2"/>
          <p:cNvSpPr>
            <a:spLocks noGrp="1"/>
          </p:cNvSpPr>
          <p:nvPr>
            <p:ph type="subTitle" idx="1"/>
          </p:nvPr>
        </p:nvSpPr>
        <p:spPr/>
        <p:txBody>
          <a:bodyPr/>
          <a:lstStyle/>
          <a:p>
            <a:r>
              <a:rPr lang="en-US" b="1" dirty="0" smtClean="0">
                <a:solidFill>
                  <a:schemeClr val="tx1"/>
                </a:solidFill>
              </a:rPr>
              <a:t>BY </a:t>
            </a:r>
          </a:p>
          <a:p>
            <a:r>
              <a:rPr lang="en-US" b="1" dirty="0" smtClean="0">
                <a:solidFill>
                  <a:schemeClr val="tx1"/>
                </a:solidFill>
              </a:rPr>
              <a:t>Dr. RUKMINI  SAWHNEY</a:t>
            </a:r>
          </a:p>
          <a:p>
            <a:r>
              <a:rPr lang="en-US" b="1" dirty="0" smtClean="0">
                <a:solidFill>
                  <a:schemeClr val="tx1"/>
                </a:solidFill>
              </a:rPr>
              <a:t>M.D. ( Medicine )</a:t>
            </a:r>
            <a:endParaRPr lang="en-IN" b="1"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371600"/>
            <a:ext cx="8229600" cy="5029200"/>
          </a:xfrm>
        </p:spPr>
        <p:txBody>
          <a:bodyPr>
            <a:normAutofit/>
          </a:bodyPr>
          <a:lstStyle/>
          <a:p>
            <a:r>
              <a:rPr lang="en-IN" sz="4000" dirty="0" smtClean="0"/>
              <a:t>EFT or emotional freedom technique has been invented and introduced by a Stanford engineer Gary Craig. It is a universal healing tool, which is amazingly simple and profoundly effective technique to free our mind from the life long baggage of negative emotions. </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endParaRPr lang="en-IN"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IN" sz="3600" dirty="0" smtClean="0"/>
              <a:t>It is not only gives emotional freedom but also heals physical problems be it acute or chronic and it is a miracle method for healing pain.</a:t>
            </a:r>
            <a:br>
              <a:rPr lang="en-IN" sz="3600" dirty="0" smtClean="0"/>
            </a:br>
            <a:r>
              <a:rPr lang="en-IN" sz="3600" dirty="0" smtClean="0"/>
              <a:t>Hence this technique is also called psychological acupressure. The process involves tapping with fingers on different meridian points in a sequence with a statement related to disease / problem to be solved.</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fontScale="90000"/>
          </a:bodyPr>
          <a:lstStyle/>
          <a:p>
            <a:r>
              <a:rPr lang="en-US" b="1" u="sng" dirty="0" smtClean="0"/>
              <a:t/>
            </a:r>
            <a:br>
              <a:rPr lang="en-US" b="1" u="sng" dirty="0" smtClean="0"/>
            </a:br>
            <a:r>
              <a:rPr lang="en-US" sz="3600" b="1" u="sng" dirty="0" smtClean="0">
                <a:latin typeface="Bell MT" pitchFamily="18" charset="0"/>
              </a:rPr>
              <a:t>HOW DOES MAGNET THERAPY WORK?</a:t>
            </a:r>
            <a:endParaRPr lang="en-IN" dirty="0"/>
          </a:p>
        </p:txBody>
      </p:sp>
      <p:sp>
        <p:nvSpPr>
          <p:cNvPr id="3" name="Content Placeholder 2"/>
          <p:cNvSpPr>
            <a:spLocks noGrp="1"/>
          </p:cNvSpPr>
          <p:nvPr>
            <p:ph idx="1"/>
          </p:nvPr>
        </p:nvSpPr>
        <p:spPr/>
        <p:txBody>
          <a:bodyPr>
            <a:noAutofit/>
          </a:bodyPr>
          <a:lstStyle/>
          <a:p>
            <a:r>
              <a:rPr lang="en-US" b="1" dirty="0" smtClean="0">
                <a:solidFill>
                  <a:srgbClr val="339933"/>
                </a:solidFill>
              </a:rPr>
              <a:t>Your blood is a living tissue that circulates around your whole body via a network of arteries, veins and capillaries, it carries nutrients, oxygen, hormones, antibodies, heat, electrolytes and vitamins to the body’s tissues. Blood contains red blood cells, white blood cells, platelets, plasma, electrolytes, hormones, minerals and iron.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Autofit/>
          </a:bodyPr>
          <a:lstStyle/>
          <a:p>
            <a:r>
              <a:rPr lang="en-US" sz="6000" u="sng" dirty="0" smtClean="0"/>
              <a:t>Our </a:t>
            </a:r>
            <a:r>
              <a:rPr lang="en-US" sz="7200" u="sng" dirty="0" smtClean="0">
                <a:solidFill>
                  <a:srgbClr val="FF0000"/>
                </a:solidFill>
              </a:rPr>
              <a:t>E</a:t>
            </a:r>
            <a:r>
              <a:rPr lang="en-US" sz="6000" u="sng" dirty="0" smtClean="0">
                <a:solidFill>
                  <a:srgbClr val="FFC000"/>
                </a:solidFill>
              </a:rPr>
              <a:t>n</a:t>
            </a:r>
            <a:r>
              <a:rPr lang="en-US" sz="6000" u="sng" dirty="0" smtClean="0">
                <a:solidFill>
                  <a:srgbClr val="FFFF00"/>
                </a:solidFill>
              </a:rPr>
              <a:t>e</a:t>
            </a:r>
            <a:r>
              <a:rPr lang="en-US" sz="6000" u="sng" dirty="0" smtClean="0">
                <a:solidFill>
                  <a:srgbClr val="00B050"/>
                </a:solidFill>
              </a:rPr>
              <a:t>r</a:t>
            </a:r>
            <a:r>
              <a:rPr lang="en-US" sz="6000" u="sng" dirty="0" smtClean="0">
                <a:solidFill>
                  <a:srgbClr val="00B0F0"/>
                </a:solidFill>
              </a:rPr>
              <a:t>g</a:t>
            </a:r>
            <a:r>
              <a:rPr lang="en-US" sz="6000" u="sng" dirty="0" smtClean="0">
                <a:solidFill>
                  <a:srgbClr val="7030A0"/>
                </a:solidFill>
              </a:rPr>
              <a:t>y </a:t>
            </a:r>
            <a:r>
              <a:rPr lang="en-US" sz="6000" u="sng" dirty="0" smtClean="0"/>
              <a:t>Body</a:t>
            </a:r>
            <a:endParaRPr lang="en-IN" sz="6000" u="sng" dirty="0"/>
          </a:p>
        </p:txBody>
      </p:sp>
      <p:pic>
        <p:nvPicPr>
          <p:cNvPr id="49154" name="Picture 2" descr="C:\Users\anurag\Pictures\lens4725422_1242618458HEF.jpg"/>
          <p:cNvPicPr>
            <a:picLocks noGrp="1" noChangeAspect="1" noChangeArrowheads="1"/>
          </p:cNvPicPr>
          <p:nvPr>
            <p:ph idx="1"/>
          </p:nvPr>
        </p:nvPicPr>
        <p:blipFill>
          <a:blip r:embed="rId2"/>
          <a:srcRect/>
          <a:stretch>
            <a:fillRect/>
          </a:stretch>
        </p:blipFill>
        <p:spPr bwMode="auto">
          <a:xfrm>
            <a:off x="2362200" y="1600200"/>
            <a:ext cx="4648200" cy="503555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219200"/>
          </a:xfrm>
        </p:spPr>
        <p:txBody>
          <a:bodyPr>
            <a:normAutofit/>
          </a:bodyPr>
          <a:lstStyle/>
          <a:p>
            <a:r>
              <a:rPr lang="en-US" sz="6600" u="sng" dirty="0" smtClean="0">
                <a:solidFill>
                  <a:srgbClr val="FF0000"/>
                </a:solidFill>
              </a:rPr>
              <a:t>E</a:t>
            </a:r>
            <a:r>
              <a:rPr lang="en-US" sz="6600" u="sng" dirty="0" smtClean="0">
                <a:solidFill>
                  <a:srgbClr val="FFC000"/>
                </a:solidFill>
              </a:rPr>
              <a:t>N</a:t>
            </a:r>
            <a:r>
              <a:rPr lang="en-US" sz="6600" u="sng" dirty="0" smtClean="0">
                <a:solidFill>
                  <a:srgbClr val="FFFF00"/>
                </a:solidFill>
              </a:rPr>
              <a:t>E</a:t>
            </a:r>
            <a:r>
              <a:rPr lang="en-US" sz="6600" u="sng" dirty="0" smtClean="0">
                <a:solidFill>
                  <a:srgbClr val="92D050"/>
                </a:solidFill>
              </a:rPr>
              <a:t>R</a:t>
            </a:r>
            <a:r>
              <a:rPr lang="en-US" sz="6600" u="sng" dirty="0" smtClean="0">
                <a:solidFill>
                  <a:srgbClr val="00B0F0"/>
                </a:solidFill>
              </a:rPr>
              <a:t>G</a:t>
            </a:r>
            <a:r>
              <a:rPr lang="en-US" sz="6600" u="sng" dirty="0" smtClean="0">
                <a:solidFill>
                  <a:srgbClr val="7030A0"/>
                </a:solidFill>
              </a:rPr>
              <a:t>Y</a:t>
            </a:r>
            <a:r>
              <a:rPr lang="en-US" sz="6600" u="sng" dirty="0" smtClean="0"/>
              <a:t> BODY</a:t>
            </a:r>
            <a:endParaRPr lang="en-IN" sz="6600" u="sng" dirty="0"/>
          </a:p>
        </p:txBody>
      </p:sp>
      <p:pic>
        <p:nvPicPr>
          <p:cNvPr id="1026" name="Picture 2" descr="C:\Users\anurag\Pictures\images.jpg"/>
          <p:cNvPicPr>
            <a:picLocks noGrp="1" noChangeAspect="1" noChangeArrowheads="1"/>
          </p:cNvPicPr>
          <p:nvPr>
            <p:ph idx="1"/>
          </p:nvPr>
        </p:nvPicPr>
        <p:blipFill>
          <a:blip r:embed="rId2"/>
          <a:srcRect/>
          <a:stretch>
            <a:fillRect/>
          </a:stretch>
        </p:blipFill>
        <p:spPr bwMode="auto">
          <a:xfrm>
            <a:off x="2362200" y="1828800"/>
            <a:ext cx="4953000" cy="47244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6600" u="sng" dirty="0" smtClean="0">
                <a:solidFill>
                  <a:srgbClr val="0070C0"/>
                </a:solidFill>
              </a:rPr>
              <a:t>Meridian  channels</a:t>
            </a:r>
            <a:endParaRPr lang="en-IN" sz="6600" u="sng" dirty="0">
              <a:solidFill>
                <a:srgbClr val="0070C0"/>
              </a:solidFill>
            </a:endParaRPr>
          </a:p>
        </p:txBody>
      </p:sp>
      <p:pic>
        <p:nvPicPr>
          <p:cNvPr id="48130" name="Picture 2" descr="C:\Users\anurag\Pictures\meridian-channels.gif"/>
          <p:cNvPicPr>
            <a:picLocks noGrp="1" noChangeAspect="1" noChangeArrowheads="1"/>
          </p:cNvPicPr>
          <p:nvPr>
            <p:ph idx="1"/>
          </p:nvPr>
        </p:nvPicPr>
        <p:blipFill>
          <a:blip r:embed="rId2"/>
          <a:srcRect/>
          <a:stretch>
            <a:fillRect/>
          </a:stretch>
        </p:blipFill>
        <p:spPr bwMode="auto">
          <a:xfrm>
            <a:off x="2667001" y="1371600"/>
            <a:ext cx="4648200" cy="52578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219200"/>
          </a:xfrm>
        </p:spPr>
        <p:txBody>
          <a:bodyPr>
            <a:noAutofit/>
          </a:bodyPr>
          <a:lstStyle/>
          <a:p>
            <a:r>
              <a:rPr lang="en-US" u="sng" dirty="0" smtClean="0">
                <a:solidFill>
                  <a:srgbClr val="C00000"/>
                </a:solidFill>
              </a:rPr>
              <a:t>ENERGY FLOW OF AURA &amp; CHAKRA</a:t>
            </a:r>
            <a:endParaRPr lang="en-IN" u="sng" dirty="0">
              <a:solidFill>
                <a:srgbClr val="C00000"/>
              </a:solidFill>
            </a:endParaRPr>
          </a:p>
        </p:txBody>
      </p:sp>
      <p:pic>
        <p:nvPicPr>
          <p:cNvPr id="1027" name="Picture 3" descr="C:\Users\anurag\Pictures\draft_lens4725422module34280532photo_1242621755HEF3.jpg"/>
          <p:cNvPicPr>
            <a:picLocks noGrp="1" noChangeAspect="1" noChangeArrowheads="1"/>
          </p:cNvPicPr>
          <p:nvPr>
            <p:ph idx="1"/>
          </p:nvPr>
        </p:nvPicPr>
        <p:blipFill>
          <a:blip r:embed="rId2"/>
          <a:srcRect/>
          <a:stretch>
            <a:fillRect/>
          </a:stretch>
        </p:blipFill>
        <p:spPr bwMode="auto">
          <a:xfrm>
            <a:off x="3048000" y="1524000"/>
            <a:ext cx="3733800" cy="5029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PRINCIPLE  OF  E.F.T</a:t>
            </a:r>
            <a:r>
              <a:rPr lang="en-US" dirty="0" smtClean="0"/>
              <a:t>.</a:t>
            </a:r>
            <a:endParaRPr lang="en-IN" dirty="0"/>
          </a:p>
        </p:txBody>
      </p:sp>
      <p:sp>
        <p:nvSpPr>
          <p:cNvPr id="3" name="Content Placeholder 2"/>
          <p:cNvSpPr>
            <a:spLocks noGrp="1"/>
          </p:cNvSpPr>
          <p:nvPr>
            <p:ph idx="1"/>
          </p:nvPr>
        </p:nvSpPr>
        <p:spPr/>
        <p:txBody>
          <a:bodyPr>
            <a:normAutofit/>
          </a:bodyPr>
          <a:lstStyle/>
          <a:p>
            <a:r>
              <a:rPr lang="en-US" sz="4400" u="sng" dirty="0" smtClean="0"/>
              <a:t>THE  DISCOVERY STATEMENT  </a:t>
            </a:r>
            <a:r>
              <a:rPr lang="en-US" sz="4400" dirty="0" smtClean="0"/>
              <a:t>:- The cause of all negative emotions is the disruption in body’s energy system . </a:t>
            </a:r>
            <a:endParaRPr lang="en-IN" sz="4400" dirty="0" smtClean="0"/>
          </a:p>
          <a:p>
            <a:r>
              <a:rPr lang="en-US" dirty="0" smtClean="0"/>
              <a:t>Tapping on different meridian points corrects the disruption of energy channels &amp; eliminates  negative emotions.</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How a negative emotion is caused</a:t>
            </a:r>
            <a:endParaRPr lang="en-IN" u="sng" dirty="0"/>
          </a:p>
        </p:txBody>
      </p:sp>
      <p:sp>
        <p:nvSpPr>
          <p:cNvPr id="3" name="Content Placeholder 2"/>
          <p:cNvSpPr>
            <a:spLocks noGrp="1"/>
          </p:cNvSpPr>
          <p:nvPr>
            <p:ph idx="1"/>
          </p:nvPr>
        </p:nvSpPr>
        <p:spPr>
          <a:xfrm>
            <a:off x="609600" y="1752600"/>
            <a:ext cx="8229600" cy="4525963"/>
          </a:xfrm>
        </p:spPr>
        <p:txBody>
          <a:bodyPr/>
          <a:lstStyle/>
          <a:p>
            <a:pPr>
              <a:buNone/>
            </a:pPr>
            <a:r>
              <a:rPr lang="en-US" u="sng" dirty="0" smtClean="0"/>
              <a:t>Step  1                   step  2                              step  3         </a:t>
            </a:r>
          </a:p>
          <a:p>
            <a:pPr>
              <a:buNone/>
            </a:pPr>
            <a:endParaRPr lang="en-US" dirty="0" smtClean="0"/>
          </a:p>
          <a:p>
            <a:pPr>
              <a:buNone/>
            </a:pPr>
            <a:r>
              <a:rPr lang="en-US" dirty="0" smtClean="0"/>
              <a:t>Distressing           A disruption  in            Negative              memory   -         the body’s                    Emotion                 </a:t>
            </a:r>
          </a:p>
          <a:p>
            <a:pPr>
              <a:buNone/>
            </a:pPr>
            <a:r>
              <a:rPr lang="en-US" dirty="0" smtClean="0"/>
              <a:t>                            energy system         </a:t>
            </a:r>
          </a:p>
          <a:p>
            <a:pPr>
              <a:buNone/>
            </a:pPr>
            <a:r>
              <a:rPr lang="en-US" dirty="0" smtClean="0"/>
              <a:t>                                                                                                                                                                 </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Emotional Freedom Techniques</a:t>
            </a:r>
            <a:endParaRPr lang="en-IN" u="sng" dirty="0"/>
          </a:p>
        </p:txBody>
      </p:sp>
      <p:sp>
        <p:nvSpPr>
          <p:cNvPr id="3" name="Content Placeholder 2"/>
          <p:cNvSpPr>
            <a:spLocks noGrp="1"/>
          </p:cNvSpPr>
          <p:nvPr>
            <p:ph idx="1"/>
          </p:nvPr>
        </p:nvSpPr>
        <p:spPr>
          <a:xfrm>
            <a:off x="381000" y="1447800"/>
            <a:ext cx="8229600" cy="5181600"/>
          </a:xfrm>
        </p:spPr>
        <p:txBody>
          <a:bodyPr>
            <a:noAutofit/>
          </a:bodyPr>
          <a:lstStyle/>
          <a:p>
            <a:endParaRPr lang="en-IN" sz="900" b="1" dirty="0" smtClean="0"/>
          </a:p>
          <a:p>
            <a:r>
              <a:rPr lang="en-IN" sz="3600" u="sng" dirty="0" smtClean="0"/>
              <a:t>The Basic Recipe</a:t>
            </a:r>
          </a:p>
          <a:p>
            <a:r>
              <a:rPr lang="en-IN" sz="3600" b="1" dirty="0" smtClean="0"/>
              <a:t>1. Where in your body do you feel the emotional issue most strongly?</a:t>
            </a:r>
          </a:p>
          <a:p>
            <a:r>
              <a:rPr lang="en-IN" sz="3600" b="1" dirty="0" smtClean="0"/>
              <a:t>2. Determine the distress level in that place in your body on a scale of 0 to 10, where 10 is</a:t>
            </a:r>
          </a:p>
          <a:p>
            <a:r>
              <a:rPr lang="en-IN" sz="3600" b="1" dirty="0" smtClean="0"/>
              <a:t>maximum intensity and 0 is no intensity:</a:t>
            </a:r>
          </a:p>
          <a:p>
            <a:r>
              <a:rPr lang="en-IN" sz="3600" b="1" dirty="0" smtClean="0"/>
              <a:t>10, 9, 8, 7, 6, 5, 4, 3, 2, 1, </a:t>
            </a:r>
            <a:r>
              <a:rPr lang="en-IN" sz="3600" b="1" dirty="0" smtClean="0"/>
              <a:t>0</a:t>
            </a:r>
            <a:endParaRPr lang="en-IN" sz="3600" b="1"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609600" y="1371600"/>
            <a:ext cx="8229600" cy="5257800"/>
          </a:xfrm>
        </p:spPr>
        <p:txBody>
          <a:bodyPr>
            <a:normAutofit fontScale="92500"/>
          </a:bodyPr>
          <a:lstStyle/>
          <a:p>
            <a:r>
              <a:rPr lang="en-IN" b="1" dirty="0" smtClean="0"/>
              <a:t>3. The Setup: Repeat this statement three times, while continuously tapping the Karate Chop</a:t>
            </a:r>
          </a:p>
          <a:p>
            <a:r>
              <a:rPr lang="en-IN" dirty="0" smtClean="0"/>
              <a:t>point on the side of the hand (large dot on hand diagram below)</a:t>
            </a:r>
          </a:p>
          <a:p>
            <a:r>
              <a:rPr lang="en-IN" i="1" dirty="0" smtClean="0"/>
              <a:t>"Even though I have _______(name the problem), I deeply and completely accept myself."</a:t>
            </a:r>
          </a:p>
          <a:p>
            <a:r>
              <a:rPr lang="en-IN" b="1" dirty="0" smtClean="0"/>
              <a:t>4. The Tapping Sequence: Tap about 7 times on each of the energy points in these 2</a:t>
            </a:r>
          </a:p>
          <a:p>
            <a:r>
              <a:rPr lang="en-IN" dirty="0" smtClean="0"/>
              <a:t>diagrams, while repeating a brief phrase that reminds you of the problem.</a:t>
            </a:r>
            <a:endParaRPr lang="en-IN" b="1" dirty="0"/>
          </a:p>
        </p:txBody>
      </p:sp>
      <p:sp>
        <p:nvSpPr>
          <p:cNvPr id="4" name="Rectangle 3"/>
          <p:cNvSpPr/>
          <p:nvPr/>
        </p:nvSpPr>
        <p:spPr>
          <a:xfrm>
            <a:off x="3352800" y="6096000"/>
            <a:ext cx="5181600" cy="369332"/>
          </a:xfrm>
          <a:prstGeom prst="rect">
            <a:avLst/>
          </a:prstGeom>
        </p:spPr>
        <p:txBody>
          <a:bodyPr wrap="square">
            <a:spAutoFit/>
          </a:bodyPr>
          <a:lstStyle/>
          <a:p>
            <a:r>
              <a:rPr lang="en-US" dirty="0" smtClean="0"/>
              <a:t>. </a:t>
            </a: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TAPPING POINTS</a:t>
            </a:r>
            <a:endParaRPr lang="en-IN" u="sng" dirty="0"/>
          </a:p>
        </p:txBody>
      </p:sp>
      <p:sp>
        <p:nvSpPr>
          <p:cNvPr id="3" name="Content Placeholder 2"/>
          <p:cNvSpPr>
            <a:spLocks noGrp="1"/>
          </p:cNvSpPr>
          <p:nvPr>
            <p:ph sz="half" idx="1"/>
          </p:nvPr>
        </p:nvSpPr>
        <p:spPr/>
        <p:txBody>
          <a:bodyPr>
            <a:noAutofit/>
          </a:bodyPr>
          <a:lstStyle/>
          <a:p>
            <a:pPr>
              <a:buNone/>
            </a:pPr>
            <a:r>
              <a:rPr lang="en-US" sz="3200" dirty="0" smtClean="0"/>
              <a:t>EB= EYE BROW </a:t>
            </a:r>
          </a:p>
          <a:p>
            <a:pPr>
              <a:buNone/>
            </a:pPr>
            <a:r>
              <a:rPr lang="en-US" sz="3200" dirty="0" smtClean="0"/>
              <a:t>SE= SIDE EYE </a:t>
            </a:r>
          </a:p>
          <a:p>
            <a:pPr>
              <a:buNone/>
            </a:pPr>
            <a:r>
              <a:rPr lang="en-US" sz="3200" dirty="0" smtClean="0"/>
              <a:t>UE= UNDER EYE </a:t>
            </a:r>
          </a:p>
          <a:p>
            <a:pPr>
              <a:buNone/>
            </a:pPr>
            <a:r>
              <a:rPr lang="en-US" sz="3200" dirty="0" smtClean="0"/>
              <a:t>UN = UNDER NOSE </a:t>
            </a:r>
          </a:p>
          <a:p>
            <a:pPr>
              <a:buNone/>
            </a:pPr>
            <a:r>
              <a:rPr lang="en-US" sz="3200" dirty="0" smtClean="0"/>
              <a:t>CH= CHIN </a:t>
            </a:r>
          </a:p>
          <a:p>
            <a:pPr>
              <a:buNone/>
            </a:pPr>
            <a:r>
              <a:rPr lang="en-US" sz="3200" dirty="0" smtClean="0"/>
              <a:t>CB =COLLAR BONE </a:t>
            </a:r>
          </a:p>
          <a:p>
            <a:pPr>
              <a:buNone/>
            </a:pPr>
            <a:r>
              <a:rPr lang="en-US" sz="3200" dirty="0" smtClean="0"/>
              <a:t>UA= UNDER ARM </a:t>
            </a:r>
          </a:p>
          <a:p>
            <a:pPr>
              <a:buNone/>
            </a:pPr>
            <a:r>
              <a:rPr lang="en-US" sz="3200" dirty="0" smtClean="0"/>
              <a:t>BN= BELOW NIPPLE                                                                                                              </a:t>
            </a:r>
            <a:endParaRPr lang="en-IN" sz="3200" dirty="0"/>
          </a:p>
        </p:txBody>
      </p:sp>
      <p:sp>
        <p:nvSpPr>
          <p:cNvPr id="4" name="Content Placeholder 3"/>
          <p:cNvSpPr>
            <a:spLocks noGrp="1"/>
          </p:cNvSpPr>
          <p:nvPr>
            <p:ph sz="half" idx="2"/>
          </p:nvPr>
        </p:nvSpPr>
        <p:spPr/>
        <p:txBody>
          <a:bodyPr/>
          <a:lstStyle/>
          <a:p>
            <a:pPr>
              <a:buNone/>
            </a:pPr>
            <a:r>
              <a:rPr lang="en-US" sz="3200" dirty="0" smtClean="0"/>
              <a:t>Th= THUMB </a:t>
            </a:r>
          </a:p>
          <a:p>
            <a:pPr>
              <a:buNone/>
            </a:pPr>
            <a:r>
              <a:rPr lang="en-US" sz="3200" dirty="0" smtClean="0"/>
              <a:t>IF = INDEX FINGER </a:t>
            </a:r>
          </a:p>
          <a:p>
            <a:pPr>
              <a:buNone/>
            </a:pPr>
            <a:r>
              <a:rPr lang="en-US" sz="3200" dirty="0" smtClean="0"/>
              <a:t>MF= MIDDLE FINGER </a:t>
            </a:r>
          </a:p>
          <a:p>
            <a:pPr>
              <a:buNone/>
            </a:pPr>
            <a:r>
              <a:rPr lang="en-US" sz="3200" dirty="0" smtClean="0"/>
              <a:t>BF= BABY FINGER </a:t>
            </a:r>
          </a:p>
          <a:p>
            <a:pPr>
              <a:buNone/>
            </a:pPr>
            <a:r>
              <a:rPr lang="en-US" sz="3200" dirty="0" smtClean="0"/>
              <a:t>KC = KARATE CHOP </a:t>
            </a:r>
          </a:p>
          <a:p>
            <a:pPr>
              <a:buNone/>
            </a:pPr>
            <a:r>
              <a:rPr lang="en-US" sz="3200" dirty="0" smtClean="0"/>
              <a:t>WRIST POINT </a:t>
            </a:r>
          </a:p>
          <a:p>
            <a:pPr>
              <a:buNone/>
            </a:pPr>
            <a:r>
              <a:rPr lang="en-US" sz="3200" dirty="0" smtClean="0"/>
              <a:t>TOP OF  HEAD</a:t>
            </a:r>
          </a:p>
          <a:p>
            <a:pPr>
              <a:buNone/>
            </a:pP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1026" name="Picture 2"/>
          <p:cNvPicPr>
            <a:picLocks noGrp="1" noChangeAspect="1" noChangeArrowheads="1"/>
          </p:cNvPicPr>
          <p:nvPr>
            <p:ph idx="1"/>
          </p:nvPr>
        </p:nvPicPr>
        <p:blipFill>
          <a:blip r:embed="rId2"/>
          <a:srcRect/>
          <a:stretch>
            <a:fillRect/>
          </a:stretch>
        </p:blipFill>
        <p:spPr bwMode="auto">
          <a:xfrm>
            <a:off x="152400" y="1600200"/>
            <a:ext cx="4114800" cy="475456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4572000" y="2667000"/>
            <a:ext cx="4190999" cy="3581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685800"/>
          </a:xfrm>
        </p:spPr>
        <p:txBody>
          <a:bodyPr>
            <a:normAutofit fontScale="90000"/>
          </a:bodyPr>
          <a:lstStyle/>
          <a:p>
            <a:endParaRPr lang="en-IN" dirty="0"/>
          </a:p>
        </p:txBody>
      </p:sp>
      <p:sp>
        <p:nvSpPr>
          <p:cNvPr id="3" name="Content Placeholder 2"/>
          <p:cNvSpPr>
            <a:spLocks noGrp="1"/>
          </p:cNvSpPr>
          <p:nvPr>
            <p:ph idx="1"/>
          </p:nvPr>
        </p:nvSpPr>
        <p:spPr>
          <a:xfrm>
            <a:off x="533400" y="228600"/>
            <a:ext cx="8229600" cy="6400800"/>
          </a:xfrm>
        </p:spPr>
        <p:txBody>
          <a:bodyPr>
            <a:normAutofit/>
          </a:bodyPr>
          <a:lstStyle/>
          <a:p>
            <a:r>
              <a:rPr lang="en-US" b="1" dirty="0" smtClean="0">
                <a:solidFill>
                  <a:srgbClr val="339933"/>
                </a:solidFill>
              </a:rPr>
              <a:t>The blood is transported from the heart to the lungs where it picks up oxygen and then transports it to all the organs and tissues. Every part of the body depends on blood to provide the</a:t>
            </a:r>
            <a:r>
              <a:rPr lang="en-US" dirty="0" smtClean="0">
                <a:solidFill>
                  <a:srgbClr val="339933"/>
                </a:solidFill>
              </a:rPr>
              <a:t> necessary </a:t>
            </a:r>
            <a:r>
              <a:rPr lang="en-US" b="1" dirty="0" smtClean="0">
                <a:solidFill>
                  <a:srgbClr val="339933"/>
                </a:solidFill>
              </a:rPr>
              <a:t>oxygen and nutrients it needs to survive</a:t>
            </a:r>
            <a:r>
              <a:rPr lang="en-US" dirty="0" smtClean="0">
                <a:solidFill>
                  <a:srgbClr val="339933"/>
                </a:solidFill>
              </a:rPr>
              <a:t>.</a:t>
            </a:r>
          </a:p>
        </p:txBody>
      </p:sp>
      <p:pic>
        <p:nvPicPr>
          <p:cNvPr id="4" name="Picture 5" descr="magnets-blood-vessels"/>
          <p:cNvPicPr>
            <a:picLocks noChangeAspect="1" noChangeArrowheads="1"/>
          </p:cNvPicPr>
          <p:nvPr/>
        </p:nvPicPr>
        <p:blipFill>
          <a:blip r:embed="rId2"/>
          <a:srcRect/>
          <a:stretch>
            <a:fillRect/>
          </a:stretch>
        </p:blipFill>
        <p:spPr bwMode="auto">
          <a:xfrm>
            <a:off x="1524000" y="3505200"/>
            <a:ext cx="6019800" cy="33528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143000"/>
          </a:xfrm>
        </p:spPr>
        <p:txBody>
          <a:bodyPr/>
          <a:lstStyle/>
          <a:p>
            <a:endParaRPr lang="en-IN" dirty="0"/>
          </a:p>
        </p:txBody>
      </p:sp>
      <p:pic>
        <p:nvPicPr>
          <p:cNvPr id="1026" name="Picture 2"/>
          <p:cNvPicPr>
            <a:picLocks noGrp="1" noChangeAspect="1" noChangeArrowheads="1"/>
          </p:cNvPicPr>
          <p:nvPr>
            <p:ph idx="1"/>
          </p:nvPr>
        </p:nvPicPr>
        <p:blipFill>
          <a:blip r:embed="rId2"/>
          <a:srcRect/>
          <a:stretch>
            <a:fillRect/>
          </a:stretch>
        </p:blipFill>
        <p:spPr bwMode="auto">
          <a:xfrm>
            <a:off x="2590800" y="533399"/>
            <a:ext cx="5410200" cy="6324601"/>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USES  OF  E.F.T.</a:t>
            </a:r>
            <a:endParaRPr lang="en-IN" dirty="0"/>
          </a:p>
        </p:txBody>
      </p:sp>
      <p:sp>
        <p:nvSpPr>
          <p:cNvPr id="3" name="Content Placeholder 2"/>
          <p:cNvSpPr>
            <a:spLocks noGrp="1"/>
          </p:cNvSpPr>
          <p:nvPr>
            <p:ph idx="1"/>
          </p:nvPr>
        </p:nvSpPr>
        <p:spPr/>
        <p:txBody>
          <a:bodyPr>
            <a:normAutofit fontScale="92500" lnSpcReduction="10000"/>
          </a:bodyPr>
          <a:lstStyle/>
          <a:p>
            <a:pPr>
              <a:defRPr/>
            </a:pPr>
            <a:r>
              <a:rPr lang="en-IN" dirty="0" smtClean="0"/>
              <a:t>EFT is used to heal a variety of mental and physical  problems. The list is long, some problems  are :</a:t>
            </a:r>
          </a:p>
          <a:p>
            <a:pPr>
              <a:defRPr/>
            </a:pPr>
            <a:r>
              <a:rPr lang="en-IN" dirty="0" smtClean="0"/>
              <a:t>Negative emotions like anger, frustration, jealousy, depression, lack of self confidence, fear apathy, Anxiety, stubbornness, hatred, grief, guilt, insomnia, suicidal tendencies, etc.  </a:t>
            </a:r>
          </a:p>
          <a:p>
            <a:pPr>
              <a:defRPr/>
            </a:pPr>
            <a:r>
              <a:rPr lang="en-IN" dirty="0" smtClean="0"/>
              <a:t>Physical problems like aches and pains, arthritis, accidental injuries, multiple sclerosis, Parkinsonism, neuralgia. </a:t>
            </a:r>
          </a:p>
          <a:p>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USES  OF  E.F.T.</a:t>
            </a:r>
            <a:endParaRPr lang="en-IN" dirty="0"/>
          </a:p>
        </p:txBody>
      </p:sp>
      <p:sp>
        <p:nvSpPr>
          <p:cNvPr id="3" name="Content Placeholder 2"/>
          <p:cNvSpPr>
            <a:spLocks noGrp="1"/>
          </p:cNvSpPr>
          <p:nvPr>
            <p:ph idx="1"/>
          </p:nvPr>
        </p:nvSpPr>
        <p:spPr/>
        <p:txBody>
          <a:bodyPr/>
          <a:lstStyle/>
          <a:p>
            <a:pPr>
              <a:defRPr/>
            </a:pPr>
            <a:r>
              <a:rPr lang="en-IN" dirty="0" smtClean="0"/>
              <a:t>Allergy, insect bite, eczema. </a:t>
            </a:r>
          </a:p>
          <a:p>
            <a:pPr>
              <a:defRPr/>
            </a:pPr>
            <a:r>
              <a:rPr lang="en-IN" dirty="0" smtClean="0"/>
              <a:t>Menstrual problem, urinary problems, obesity, hormonal disbalance. </a:t>
            </a:r>
          </a:p>
          <a:p>
            <a:pPr>
              <a:defRPr/>
            </a:pPr>
            <a:r>
              <a:rPr lang="en-IN" dirty="0" smtClean="0"/>
              <a:t>It is used to clear all the blocks  to health, wealth,, prosperity, it is to used to enhance ones creativity, improve sports performance, remove fear of public speaking and in many ways for all round personal development.</a:t>
            </a:r>
          </a:p>
          <a:p>
            <a:endParaRPr lang="en-I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E.F.T.  FOR FEAR</a:t>
            </a:r>
            <a:endParaRPr lang="en-IN" dirty="0"/>
          </a:p>
        </p:txBody>
      </p:sp>
      <p:sp>
        <p:nvSpPr>
          <p:cNvPr id="3" name="Content Placeholder 2"/>
          <p:cNvSpPr>
            <a:spLocks noGrp="1"/>
          </p:cNvSpPr>
          <p:nvPr>
            <p:ph idx="1"/>
          </p:nvPr>
        </p:nvSpPr>
        <p:spPr>
          <a:xfrm>
            <a:off x="304800" y="1371600"/>
            <a:ext cx="8382000" cy="5486400"/>
          </a:xfrm>
        </p:spPr>
        <p:txBody>
          <a:bodyPr>
            <a:noAutofit/>
          </a:bodyPr>
          <a:lstStyle/>
          <a:p>
            <a:r>
              <a:rPr lang="en-IN" sz="4400" dirty="0" smtClean="0"/>
              <a:t>When a fear thought comes up, simply say thanks for sharing, thank you for protecting me. Do not give it power. Don't run from it. Whatever comes up, it is very important to acknowledge it, when you hear them you can even write them down.</a:t>
            </a:r>
          </a:p>
          <a:p>
            <a:endParaRPr lang="en-IN" sz="2400" dirty="0" smtClean="0"/>
          </a:p>
          <a:p>
            <a:endParaRPr lang="en-IN"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sz="4000" dirty="0" smtClean="0"/>
              <a:t>Once you have written the fear though down, you can turn it around to a positive affirmation and tap it in with EFT. You can say even though I have this fear (name the fear) I deeply love and accept myself and I fully appreciate that it is only trying to help me.</a:t>
            </a:r>
          </a:p>
          <a:p>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4400" dirty="0" smtClean="0"/>
              <a:t>Then do an affirmation for what you really want, which is typically the positive present tense opposite of the fear, or whatever positive outcome you would desire instead of the fear.</a:t>
            </a:r>
            <a:endParaRPr lang="en-IN" sz="44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2209800"/>
          </a:xfrm>
        </p:spPr>
        <p:txBody>
          <a:bodyPr/>
          <a:lstStyle/>
          <a:p>
            <a:endParaRPr lang="en-IN" dirty="0"/>
          </a:p>
        </p:txBody>
      </p:sp>
      <p:sp>
        <p:nvSpPr>
          <p:cNvPr id="3" name="Content Placeholder 2"/>
          <p:cNvSpPr>
            <a:spLocks noGrp="1"/>
          </p:cNvSpPr>
          <p:nvPr>
            <p:ph idx="1"/>
          </p:nvPr>
        </p:nvSpPr>
        <p:spPr>
          <a:xfrm>
            <a:off x="457200" y="1371600"/>
            <a:ext cx="8229600" cy="5181600"/>
          </a:xfrm>
        </p:spPr>
        <p:txBody>
          <a:bodyPr>
            <a:normAutofit fontScale="25000" lnSpcReduction="20000"/>
          </a:bodyPr>
          <a:lstStyle/>
          <a:p>
            <a:pPr>
              <a:buNone/>
            </a:pPr>
            <a:endParaRPr lang="en-IN" dirty="0" smtClean="0"/>
          </a:p>
          <a:p>
            <a:r>
              <a:rPr lang="en-IN" sz="16000" dirty="0" smtClean="0"/>
              <a:t>Avoid denying the fear. You always want to acknowledge the fear. That is the real beauty of EFT, it always acknowledges the truth and helps you get out of the denial trap that so many of us fall into.</a:t>
            </a:r>
          </a:p>
          <a:p>
            <a:r>
              <a:rPr lang="en-IN" sz="16000" dirty="0" smtClean="0"/>
              <a:t>EFT helps you understand that your fear thought is there to protect you. That is what fear really is for, to protect us.</a:t>
            </a:r>
          </a:p>
          <a:p>
            <a:endParaRPr lang="en-IN" sz="11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0000" lnSpcReduction="20000"/>
          </a:bodyPr>
          <a:lstStyle/>
          <a:p>
            <a:r>
              <a:rPr lang="en-IN" sz="9600" dirty="0" smtClean="0"/>
              <a:t>It is important to recognize that no matter where you are in life, no matter what you contributed to creating, no matter what is happening, you are always doing the best you can with the understanding, awareness, and knowledge that you have until you can find a better way to handle the situation.</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22438"/>
          </a:xfrm>
        </p:spPr>
        <p:txBody>
          <a:bodyPr>
            <a:normAutofit fontScale="90000"/>
          </a:bodyPr>
          <a:lstStyle/>
          <a:p>
            <a:r>
              <a:rPr lang="en-US" b="1" u="sng" dirty="0" smtClean="0">
                <a:latin typeface="Lucida Handwriting" pitchFamily="66" charset="0"/>
              </a:rPr>
              <a:t/>
            </a:r>
            <a:br>
              <a:rPr lang="en-US" b="1" u="sng" dirty="0" smtClean="0">
                <a:latin typeface="Lucida Handwriting" pitchFamily="66" charset="0"/>
              </a:rPr>
            </a:br>
            <a:r>
              <a:rPr lang="en-US" b="1" u="sng" dirty="0" smtClean="0">
                <a:latin typeface="Lucida Handwriting" pitchFamily="66" charset="0"/>
              </a:rPr>
              <a:t>How Do Magnetic Fields Affect Blood Flow?</a:t>
            </a:r>
            <a:r>
              <a:rPr lang="en-US" sz="4000" dirty="0" smtClean="0"/>
              <a:t> </a:t>
            </a:r>
            <a:endParaRPr lang="en-IN" dirty="0"/>
          </a:p>
        </p:txBody>
      </p:sp>
      <p:sp>
        <p:nvSpPr>
          <p:cNvPr id="3" name="Content Placeholder 2"/>
          <p:cNvSpPr>
            <a:spLocks noGrp="1"/>
          </p:cNvSpPr>
          <p:nvPr>
            <p:ph idx="1"/>
          </p:nvPr>
        </p:nvSpPr>
        <p:spPr/>
        <p:txBody>
          <a:bodyPr>
            <a:noAutofit/>
          </a:bodyPr>
          <a:lstStyle/>
          <a:p>
            <a:r>
              <a:rPr lang="en-US" sz="2800" dirty="0" smtClean="0">
                <a:solidFill>
                  <a:schemeClr val="accent4">
                    <a:lumMod val="50000"/>
                  </a:schemeClr>
                </a:solidFill>
              </a:rPr>
              <a:t>Magnets are composed of metal alloys such as iron, nickel or cobalt.  They will attract many different types of metallic particles. The blood contains iron and when therapeutic magnets are placed on the skin the magnetic field penetrates through the skin and into the surrounding tissues and blood stream. The iron in the blood is attracted to the magnetic field, this causes movement within the blood stream and the increased activity causes the blood flow to improve.</a:t>
            </a:r>
            <a:endParaRPr lang="en-IN" sz="2800" dirty="0">
              <a:solidFill>
                <a:schemeClr val="accent4">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
            </a:r>
            <a:br>
              <a:rPr lang="en-US" sz="2400" b="1" dirty="0" smtClean="0"/>
            </a:br>
            <a:r>
              <a:rPr lang="en-US" sz="4000" b="1" dirty="0" smtClean="0">
                <a:solidFill>
                  <a:srgbClr val="CC0099"/>
                </a:solidFill>
              </a:rPr>
              <a:t>Ionic distribution in healthy cell, diseased cell, and magnetic influenced cells</a:t>
            </a:r>
            <a:r>
              <a:rPr lang="en-US" sz="4000" dirty="0" smtClean="0">
                <a:solidFill>
                  <a:srgbClr val="CC0099"/>
                </a:solidFill>
              </a:rPr>
              <a:t> </a:t>
            </a:r>
            <a:r>
              <a:rPr lang="en-US" dirty="0" smtClean="0">
                <a:solidFill>
                  <a:srgbClr val="CC0099"/>
                </a:solidFill>
              </a:rPr>
              <a:t/>
            </a:r>
            <a:br>
              <a:rPr lang="en-US" dirty="0" smtClean="0">
                <a:solidFill>
                  <a:srgbClr val="CC0099"/>
                </a:solidFill>
              </a:rPr>
            </a:br>
            <a:endParaRPr lang="en-IN" dirty="0"/>
          </a:p>
        </p:txBody>
      </p:sp>
      <p:pic>
        <p:nvPicPr>
          <p:cNvPr id="4" name="Picture 5" descr="magnets-cell"/>
          <p:cNvPicPr>
            <a:picLocks noGrp="1" noChangeAspect="1" noChangeArrowheads="1"/>
          </p:cNvPicPr>
          <p:nvPr>
            <p:ph idx="1"/>
          </p:nvPr>
        </p:nvPicPr>
        <p:blipFill>
          <a:blip r:embed="rId2"/>
          <a:srcRect/>
          <a:stretch>
            <a:fillRect/>
          </a:stretch>
        </p:blipFill>
        <p:spPr bwMode="auto">
          <a:xfrm>
            <a:off x="1447800" y="1676400"/>
            <a:ext cx="6248400" cy="39623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itchFamily="18" charset="0"/>
              </a:rPr>
              <a:t>The Inflammatory Process</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CC3300"/>
                </a:solidFill>
              </a:rPr>
              <a:t>Inflammation is the body’s reaction to invasion by an infectious agent, antigen or even just physical, chemical or traumatic damage. When damage occurs the body’s automatic defense system starts the inflammatory process within seconds. Blood flow is firstly increased at the point of injury, the blood vessels widen (vasodilator) to allow oxygen, clotting agents (platelets) and white blood cells to penetrate the damaged tissues. Over a period of hours the concentration of white blood cells increases at the injury site (white blood cells fight infection).</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027238"/>
          </a:xfrm>
        </p:spPr>
        <p:txBody>
          <a:bodyPr>
            <a:normAutofit fontScale="90000"/>
          </a:bodyPr>
          <a:lstStyle/>
          <a:p>
            <a:r>
              <a:rPr lang="en-US" sz="4000" b="1" dirty="0" smtClean="0">
                <a:solidFill>
                  <a:srgbClr val="000099"/>
                </a:solidFill>
              </a:rPr>
              <a:t/>
            </a:r>
            <a:br>
              <a:rPr lang="en-US" sz="4000" b="1" dirty="0" smtClean="0">
                <a:solidFill>
                  <a:srgbClr val="000099"/>
                </a:solidFill>
              </a:rPr>
            </a:br>
            <a:r>
              <a:rPr lang="en-US" b="1" dirty="0" smtClean="0">
                <a:solidFill>
                  <a:srgbClr val="000099"/>
                </a:solidFill>
              </a:rPr>
              <a:t>How Do Magnetic Fields Influence Inflammation?</a:t>
            </a:r>
            <a:r>
              <a:rPr lang="en-US" sz="4800" dirty="0" smtClean="0"/>
              <a:t> </a:t>
            </a:r>
            <a:endParaRPr lang="en-IN" dirty="0"/>
          </a:p>
        </p:txBody>
      </p:sp>
      <p:sp>
        <p:nvSpPr>
          <p:cNvPr id="3" name="Content Placeholder 2"/>
          <p:cNvSpPr>
            <a:spLocks noGrp="1"/>
          </p:cNvSpPr>
          <p:nvPr>
            <p:ph idx="1"/>
          </p:nvPr>
        </p:nvSpPr>
        <p:spPr/>
        <p:txBody>
          <a:bodyPr>
            <a:normAutofit lnSpcReduction="10000"/>
          </a:bodyPr>
          <a:lstStyle/>
          <a:p>
            <a:r>
              <a:rPr lang="en-US" b="1" dirty="0" smtClean="0">
                <a:solidFill>
                  <a:schemeClr val="hlink"/>
                </a:solidFill>
              </a:rPr>
              <a:t>When static magnets are placed over an area of inflammation, the magnetic field penetrates through the skin and deep into the tissues and blood stream. Damaged cells will react to the presence of a magnetic field by realigning their ions into the correct position. This begins the process of eliminating the excess fluid from with in the cell. Cell damage will stop and healing of the cells will begin over a period of days.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381000"/>
          </a:xfrm>
        </p:spPr>
        <p:txBody>
          <a:bodyPr>
            <a:normAutofit fontScale="90000"/>
          </a:bodyPr>
          <a:lstStyle/>
          <a:p>
            <a:endParaRPr lang="en-IN" dirty="0"/>
          </a:p>
        </p:txBody>
      </p:sp>
      <p:pic>
        <p:nvPicPr>
          <p:cNvPr id="4" name="Content Placeholder 3" descr="magnets-pain_pathway"/>
          <p:cNvPicPr>
            <a:picLocks noGrp="1" noChangeAspect="1" noChangeArrowheads="1"/>
          </p:cNvPicPr>
          <p:nvPr>
            <p:ph idx="1"/>
          </p:nvPr>
        </p:nvPicPr>
        <p:blipFill>
          <a:blip r:embed="rId2"/>
          <a:srcRect/>
          <a:stretch>
            <a:fillRect/>
          </a:stretch>
        </p:blipFill>
        <p:spPr bwMode="auto">
          <a:xfrm>
            <a:off x="1752600" y="533400"/>
            <a:ext cx="6019800" cy="6019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2028</Words>
  <Application>Microsoft Office PowerPoint</Application>
  <PresentationFormat>On-screen Show (4:3)</PresentationFormat>
  <Paragraphs>217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ALTERNATIVE THERAPIES</vt:lpstr>
      <vt:lpstr>MAGNET THERAPY</vt:lpstr>
      <vt:lpstr> HOW DOES MAGNET THERAPY WORK?</vt:lpstr>
      <vt:lpstr>Slide 4</vt:lpstr>
      <vt:lpstr> How Do Magnetic Fields Affect Blood Flow? </vt:lpstr>
      <vt:lpstr> Ionic distribution in healthy cell, diseased cell, and magnetic influenced cells  </vt:lpstr>
      <vt:lpstr>The Inflammatory Process</vt:lpstr>
      <vt:lpstr> How Do Magnetic Fields Influence Inflammation? </vt:lpstr>
      <vt:lpstr>Slide 9</vt:lpstr>
      <vt:lpstr>Slide 10</vt:lpstr>
      <vt:lpstr>MAGNET THERAPY FOR COMMON DISEASE</vt:lpstr>
      <vt:lpstr>5 METHODS OF APPLICATION OF MAGNETS</vt:lpstr>
      <vt:lpstr>Magnetised water</vt:lpstr>
      <vt:lpstr>PRECAUTIONS DURING  MAGNET THERAPY </vt:lpstr>
      <vt:lpstr>BACH FLOWER REMEDY</vt:lpstr>
      <vt:lpstr>BASIS OF USING BACH FLOWER REMEDIES</vt:lpstr>
      <vt:lpstr>THE 38 NAMES</vt:lpstr>
      <vt:lpstr>DISEASE-ITS SEVEN BASIC CAUSES</vt:lpstr>
      <vt:lpstr>FEAR&amp; IT’S 5 FORMS</vt:lpstr>
      <vt:lpstr>INDECISIVENESS &amp; ITS 6 FORMS</vt:lpstr>
      <vt:lpstr>Disinterest in the present-its 7 forms</vt:lpstr>
      <vt:lpstr>LONELINESS—its 3 forms</vt:lpstr>
      <vt:lpstr>DESPONDENCY &amp; ITS 8 FORMS</vt:lpstr>
      <vt:lpstr>OVER CARE FOR OTHERS  &amp; ITS 5 FORMS</vt:lpstr>
      <vt:lpstr>INFLUENCED EASILY-ITS 4 FORMS</vt:lpstr>
      <vt:lpstr>THE ETERNAL TRUTH</vt:lpstr>
      <vt:lpstr>E.F.T. EMOTIONAL FREEDOM TECHNIQUE</vt:lpstr>
      <vt:lpstr>Slide 28</vt:lpstr>
      <vt:lpstr>Slide 29</vt:lpstr>
      <vt:lpstr>Our Energy Body</vt:lpstr>
      <vt:lpstr>ENERGY BODY</vt:lpstr>
      <vt:lpstr>Meridian  channels</vt:lpstr>
      <vt:lpstr>ENERGY FLOW OF AURA &amp; CHAKRA</vt:lpstr>
      <vt:lpstr>PRINCIPLE  OF  E.F.T.</vt:lpstr>
      <vt:lpstr>How a negative emotion is caused</vt:lpstr>
      <vt:lpstr>Emotional Freedom Techniques</vt:lpstr>
      <vt:lpstr>Slide 37</vt:lpstr>
      <vt:lpstr>TAPPING POINTS</vt:lpstr>
      <vt:lpstr>Slide 39</vt:lpstr>
      <vt:lpstr>Slide 40</vt:lpstr>
      <vt:lpstr>USES  OF  E.F.T.</vt:lpstr>
      <vt:lpstr>USES  OF  E.F.T.</vt:lpstr>
      <vt:lpstr>E.F.T.  FOR FEAR</vt:lpstr>
      <vt:lpstr>Slide 44</vt:lpstr>
      <vt:lpstr>Slide 45</vt:lpstr>
      <vt:lpstr>Slide 46</vt:lpstr>
      <vt:lpstr>Slide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THERAPIES</dc:title>
  <dc:creator>anurag</dc:creator>
  <cp:lastModifiedBy>anurag</cp:lastModifiedBy>
  <cp:revision>78</cp:revision>
  <dcterms:created xsi:type="dcterms:W3CDTF">2006-08-16T00:00:00Z</dcterms:created>
  <dcterms:modified xsi:type="dcterms:W3CDTF">2010-08-19T14:30:11Z</dcterms:modified>
</cp:coreProperties>
</file>