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6" r:id="rId2"/>
    <p:sldId id="297" r:id="rId3"/>
    <p:sldId id="274" r:id="rId4"/>
    <p:sldId id="287" r:id="rId5"/>
    <p:sldId id="282" r:id="rId6"/>
    <p:sldId id="283" r:id="rId7"/>
    <p:sldId id="280" r:id="rId8"/>
    <p:sldId id="264" r:id="rId9"/>
    <p:sldId id="266" r:id="rId10"/>
    <p:sldId id="260" r:id="rId11"/>
    <p:sldId id="293" r:id="rId12"/>
    <p:sldId id="290" r:id="rId13"/>
    <p:sldId id="294" r:id="rId14"/>
    <p:sldId id="291" r:id="rId15"/>
    <p:sldId id="292" r:id="rId16"/>
    <p:sldId id="285" r:id="rId17"/>
    <p:sldId id="284" r:id="rId18"/>
    <p:sldId id="295" r:id="rId19"/>
    <p:sldId id="268" r:id="rId20"/>
    <p:sldId id="288" r:id="rId21"/>
    <p:sldId id="269" r:id="rId22"/>
    <p:sldId id="286" r:id="rId23"/>
    <p:sldId id="271" r:id="rId24"/>
    <p:sldId id="257"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310"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79F7AE-D4C5-4057-9CB9-4D2C06F45F20}" type="datetimeFigureOut">
              <a:rPr lang="en-US" smtClean="0"/>
              <a:pPr/>
              <a:t>7/28/2014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1F028E-F5D6-4069-A833-1AFA24C33C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observe above the line inputs, Resources out</a:t>
            </a:r>
            <a:r>
              <a:rPr lang="en-US" baseline="0" dirty="0" smtClean="0"/>
              <a:t> comes and Results</a:t>
            </a:r>
            <a:r>
              <a:rPr lang="en-US" dirty="0" smtClean="0"/>
              <a:t> .Below</a:t>
            </a:r>
            <a:r>
              <a:rPr lang="en-US" baseline="0" dirty="0" smtClean="0"/>
              <a:t> the line is what happens within the organization</a:t>
            </a:r>
            <a:endParaRPr lang="en-US" dirty="0"/>
          </a:p>
        </p:txBody>
      </p:sp>
      <p:sp>
        <p:nvSpPr>
          <p:cNvPr id="4" name="Slide Number Placeholder 3"/>
          <p:cNvSpPr>
            <a:spLocks noGrp="1"/>
          </p:cNvSpPr>
          <p:nvPr>
            <p:ph type="sldNum" sz="quarter" idx="10"/>
          </p:nvPr>
        </p:nvSpPr>
        <p:spPr/>
        <p:txBody>
          <a:bodyPr/>
          <a:lstStyle/>
          <a:p>
            <a:fld id="{6B1F028E-F5D6-4069-A833-1AFA24C33CEE}"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Excellence means that</a:t>
            </a:r>
            <a:r>
              <a:rPr lang="en-US" baseline="0" dirty="0" smtClean="0"/>
              <a:t> there must be focused improvement on A D R</a:t>
            </a:r>
            <a:endParaRPr lang="en-US" dirty="0"/>
          </a:p>
        </p:txBody>
      </p:sp>
      <p:sp>
        <p:nvSpPr>
          <p:cNvPr id="4" name="Slide Number Placeholder 3"/>
          <p:cNvSpPr>
            <a:spLocks noGrp="1"/>
          </p:cNvSpPr>
          <p:nvPr>
            <p:ph type="sldNum" sz="quarter" idx="10"/>
          </p:nvPr>
        </p:nvSpPr>
        <p:spPr/>
        <p:txBody>
          <a:bodyPr/>
          <a:lstStyle/>
          <a:p>
            <a:fld id="{6B1F028E-F5D6-4069-A833-1AFA24C33CEE}"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three are necessary</a:t>
            </a:r>
            <a:r>
              <a:rPr lang="en-US" baseline="0" dirty="0" smtClean="0"/>
              <a:t> leadership role of setting  organizational direction  setting goals/ Targets and review mechanisms 4 and 5 are internal to organization</a:t>
            </a:r>
            <a:endParaRPr lang="en-US" dirty="0"/>
          </a:p>
        </p:txBody>
      </p:sp>
      <p:sp>
        <p:nvSpPr>
          <p:cNvPr id="4" name="Slide Number Placeholder 3"/>
          <p:cNvSpPr>
            <a:spLocks noGrp="1"/>
          </p:cNvSpPr>
          <p:nvPr>
            <p:ph type="sldNum" sz="quarter" idx="10"/>
          </p:nvPr>
        </p:nvSpPr>
        <p:spPr/>
        <p:txBody>
          <a:bodyPr/>
          <a:lstStyle/>
          <a:p>
            <a:fld id="{6B1F028E-F5D6-4069-A833-1AFA24C33CEE}"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BADDF6-5FDC-4552-9D6B-B03F1BA9A59B}" type="slidenum">
              <a:rPr lang="en-US"/>
              <a:pPr/>
              <a:t>10</a:t>
            </a:fld>
            <a:endParaRPr lang="en-US"/>
          </a:p>
        </p:txBody>
      </p:sp>
      <p:sp>
        <p:nvSpPr>
          <p:cNvPr id="1415170" name="Rectangle 2"/>
          <p:cNvSpPr>
            <a:spLocks noGrp="1" noRot="1" noChangeAspect="1" noChangeArrowheads="1" noTextEdit="1"/>
          </p:cNvSpPr>
          <p:nvPr>
            <p:ph type="sldImg"/>
          </p:nvPr>
        </p:nvSpPr>
        <p:spPr bwMode="auto">
          <a:xfrm>
            <a:off x="-1228725" y="2114550"/>
            <a:ext cx="7991475" cy="5994400"/>
          </a:xfrm>
          <a:prstGeom prst="rect">
            <a:avLst/>
          </a:prstGeom>
          <a:solidFill>
            <a:srgbClr val="FFFFFF"/>
          </a:solidFill>
          <a:ln>
            <a:solidFill>
              <a:srgbClr val="000000"/>
            </a:solidFill>
            <a:miter lim="800000"/>
            <a:headEnd/>
            <a:tailEnd/>
          </a:ln>
        </p:spPr>
      </p:sp>
      <p:sp>
        <p:nvSpPr>
          <p:cNvPr id="1415171" name="Rectangle 3"/>
          <p:cNvSpPr>
            <a:spLocks noGrp="1" noChangeArrowheads="1"/>
          </p:cNvSpPr>
          <p:nvPr>
            <p:ph type="body" idx="1"/>
          </p:nvPr>
        </p:nvSpPr>
        <p:spPr bwMode="auto">
          <a:xfrm>
            <a:off x="5295901" y="2113882"/>
            <a:ext cx="1262063" cy="5995737"/>
          </a:xfrm>
          <a:prstGeom prst="rect">
            <a:avLst/>
          </a:prstGeom>
          <a:solidFill>
            <a:srgbClr val="FFFFFF"/>
          </a:solidFill>
          <a:ln>
            <a:solidFill>
              <a:srgbClr val="000000"/>
            </a:solidFill>
            <a:miter lim="800000"/>
            <a:headEnd/>
            <a:tailEnd/>
          </a:ln>
        </p:spPr>
        <p:txBody>
          <a:bodyPr/>
          <a:lstStyle/>
          <a:p>
            <a:pPr defTabSz="1371600"/>
            <a:r>
              <a:rPr lang="en-US" dirty="0" smtClean="0"/>
              <a:t>Though</a:t>
            </a:r>
            <a:r>
              <a:rPr lang="en-US" baseline="0" dirty="0" smtClean="0"/>
              <a:t> the blocks are separated but there is definitely overlap as seen</a:t>
            </a:r>
            <a:endParaRPr lang="en-US" dirty="0"/>
          </a:p>
          <a:p>
            <a:pPr defTabSz="1371600"/>
            <a:endParaRPr lang="en-US" u="sng" dirty="0"/>
          </a:p>
          <a:p>
            <a:pPr defTabSz="1371600"/>
            <a:endParaRPr lang="en-US" u="sng" dirty="0"/>
          </a:p>
          <a:p>
            <a:pPr defTabSz="1371600"/>
            <a:r>
              <a:rPr lang="en-US" u="sng" dirty="0"/>
              <a:t>	</a:t>
            </a:r>
          </a:p>
          <a:p>
            <a:pPr defTabSz="1371600"/>
            <a:endParaRPr lang="en-US" u="sng" dirty="0"/>
          </a:p>
          <a:p>
            <a:pPr defTabSz="1371600"/>
            <a:endParaRPr lang="en-US" u="sng" dirty="0"/>
          </a:p>
          <a:p>
            <a:pPr defTabSz="1371600"/>
            <a:r>
              <a:rPr lang="en-US" u="sng" dirty="0"/>
              <a:t>	</a:t>
            </a:r>
          </a:p>
          <a:p>
            <a:pPr defTabSz="1371600"/>
            <a:endParaRPr lang="en-US" u="sng" dirty="0"/>
          </a:p>
          <a:p>
            <a:pPr defTabSz="1371600"/>
            <a:endParaRPr lang="en-US" u="sng" dirty="0"/>
          </a:p>
          <a:p>
            <a:pPr defTabSz="1371600"/>
            <a:r>
              <a:rPr lang="en-US" u="sng" dirty="0"/>
              <a:t>	</a:t>
            </a:r>
          </a:p>
          <a:p>
            <a:pPr defTabSz="1371600"/>
            <a:endParaRPr lang="en-US" u="sng" dirty="0"/>
          </a:p>
          <a:p>
            <a:pPr defTabSz="1371600"/>
            <a:endParaRPr lang="en-US" u="sng" dirty="0"/>
          </a:p>
          <a:p>
            <a:pPr defTabSz="1371600"/>
            <a:r>
              <a:rPr lang="en-US" u="sng" dirty="0"/>
              <a:t>	</a:t>
            </a:r>
          </a:p>
          <a:p>
            <a:pPr defTabSz="1371600"/>
            <a:endParaRPr lang="en-US" u="sng" dirty="0"/>
          </a:p>
          <a:p>
            <a:pPr defTabSz="1371600"/>
            <a:endParaRPr lang="en-US" u="sng" dirty="0"/>
          </a:p>
          <a:p>
            <a:pPr defTabSz="1371600"/>
            <a:r>
              <a:rPr lang="en-US" u="sng" dirty="0"/>
              <a:t>	</a:t>
            </a:r>
          </a:p>
          <a:p>
            <a:pPr defTabSz="1371600"/>
            <a:endParaRPr lang="en-US" u="sng" dirty="0"/>
          </a:p>
          <a:p>
            <a:pPr defTabSz="1371600"/>
            <a:endParaRPr lang="en-US" u="sng" dirty="0"/>
          </a:p>
          <a:p>
            <a:pPr defTabSz="1371600"/>
            <a:r>
              <a:rPr lang="en-US" u="sng" dirty="0"/>
              <a:t>	</a:t>
            </a:r>
          </a:p>
          <a:p>
            <a:pPr defTabSz="1371600"/>
            <a:endParaRPr lang="en-US" u="sng" dirty="0"/>
          </a:p>
          <a:p>
            <a:pPr defTabSz="1371600"/>
            <a:endParaRPr lang="en-US" u="sng" dirty="0"/>
          </a:p>
          <a:p>
            <a:pPr defTabSz="1371600"/>
            <a:r>
              <a:rPr lang="en-US" u="sng" dirty="0"/>
              <a:t>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1F028E-F5D6-4069-A833-1AFA24C33CEE}" type="slidenum">
              <a:rPr lang="en-US" smtClean="0"/>
              <a:pPr/>
              <a:t>17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7651E-9D48-48D4-9F51-6DD72ECFB0E8}" type="slidenum">
              <a:rPr lang="en-US"/>
              <a:pPr/>
              <a:t>19</a:t>
            </a:fld>
            <a:endParaRPr lang="en-US"/>
          </a:p>
        </p:txBody>
      </p:sp>
      <p:sp>
        <p:nvSpPr>
          <p:cNvPr id="839682" name="Rectangle 2"/>
          <p:cNvSpPr>
            <a:spLocks noGrp="1" noRot="1" noChangeAspect="1" noChangeArrowheads="1"/>
          </p:cNvSpPr>
          <p:nvPr>
            <p:ph type="sldImg"/>
          </p:nvPr>
        </p:nvSpPr>
        <p:spPr bwMode="auto">
          <a:xfrm>
            <a:off x="1154113" y="693738"/>
            <a:ext cx="4551362" cy="3414712"/>
          </a:xfrm>
          <a:prstGeom prst="rect">
            <a:avLst/>
          </a:prstGeom>
          <a:solidFill>
            <a:srgbClr val="FFFFFF"/>
          </a:solidFill>
          <a:ln>
            <a:solidFill>
              <a:srgbClr val="000000"/>
            </a:solidFill>
            <a:miter lim="800000"/>
            <a:headEnd/>
            <a:tailEnd/>
          </a:ln>
        </p:spPr>
      </p:sp>
      <p:sp>
        <p:nvSpPr>
          <p:cNvPr id="839683" name="Rectangle 3"/>
          <p:cNvSpPr>
            <a:spLocks noGrp="1" noChangeArrowheads="1"/>
          </p:cNvSpPr>
          <p:nvPr>
            <p:ph type="body" idx="1"/>
          </p:nvPr>
        </p:nvSpPr>
        <p:spPr bwMode="auto">
          <a:xfrm>
            <a:off x="914400" y="4343066"/>
            <a:ext cx="5029200" cy="4115802"/>
          </a:xfrm>
          <a:prstGeom prst="rect">
            <a:avLst/>
          </a:prstGeom>
          <a:noFill/>
          <a:ln w="12700">
            <a:miter lim="800000"/>
            <a:headEnd type="none" w="sm" len="sm"/>
            <a:tailEnd type="none" w="sm" len="sm"/>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DA2669-764E-4A18-8C34-E578CD29BF09}" type="slidenum">
              <a:rPr lang="en-US"/>
              <a:pPr/>
              <a:t>21</a:t>
            </a:fld>
            <a:endParaRPr lang="en-US"/>
          </a:p>
        </p:txBody>
      </p:sp>
      <p:sp>
        <p:nvSpPr>
          <p:cNvPr id="1207298" name="Rectangle 2"/>
          <p:cNvSpPr>
            <a:spLocks noGrp="1" noRot="1" noChangeAspect="1" noChangeArrowheads="1"/>
          </p:cNvSpPr>
          <p:nvPr>
            <p:ph type="sldImg"/>
          </p:nvPr>
        </p:nvSpPr>
        <p:spPr bwMode="auto">
          <a:xfrm>
            <a:off x="1154113" y="693738"/>
            <a:ext cx="4551362" cy="3414712"/>
          </a:xfrm>
          <a:prstGeom prst="rect">
            <a:avLst/>
          </a:prstGeom>
          <a:solidFill>
            <a:srgbClr val="FFFFFF"/>
          </a:solidFill>
          <a:ln>
            <a:solidFill>
              <a:srgbClr val="000000"/>
            </a:solidFill>
            <a:miter lim="800000"/>
            <a:headEnd/>
            <a:tailEnd/>
          </a:ln>
        </p:spPr>
      </p:sp>
      <p:sp>
        <p:nvSpPr>
          <p:cNvPr id="1207299" name="Rectangle 3"/>
          <p:cNvSpPr>
            <a:spLocks noGrp="1" noChangeArrowheads="1"/>
          </p:cNvSpPr>
          <p:nvPr>
            <p:ph type="body" idx="1"/>
          </p:nvPr>
        </p:nvSpPr>
        <p:spPr bwMode="auto">
          <a:xfrm>
            <a:off x="914400" y="4343066"/>
            <a:ext cx="5029200" cy="4115802"/>
          </a:xfrm>
          <a:prstGeom prst="rect">
            <a:avLst/>
          </a:prstGeom>
          <a:noFill/>
          <a:ln w="12700">
            <a:miter lim="800000"/>
            <a:headEnd type="none" w="sm" len="sm"/>
            <a:tailEnd type="none" w="sm" len="sm"/>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TSSL-%20KEY%20FINDINGS%20FROM%20IA.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0"/>
            <a:ext cx="8763000" cy="6705600"/>
          </a:xfrm>
        </p:spPr>
        <p:txBody>
          <a:bodyPr/>
          <a:lstStyle/>
          <a:p>
            <a:r>
              <a:rPr lang="en-US" dirty="0" smtClean="0"/>
              <a:t>Manufacturing Excellence</a:t>
            </a:r>
            <a:endParaRPr lang="en-US" dirty="0"/>
          </a:p>
        </p:txBody>
      </p:sp>
      <p:sp>
        <p:nvSpPr>
          <p:cNvPr id="3" name="Subtitle 2"/>
          <p:cNvSpPr>
            <a:spLocks noGrp="1"/>
          </p:cNvSpPr>
          <p:nvPr>
            <p:ph type="subTitle" idx="1"/>
          </p:nvPr>
        </p:nvSpPr>
        <p:spPr>
          <a:xfrm>
            <a:off x="1371600" y="3886200"/>
            <a:ext cx="6400800" cy="2438400"/>
          </a:xfrm>
        </p:spPr>
        <p:txBody>
          <a:bodyPr>
            <a:normAutofit fontScale="92500" lnSpcReduction="20000"/>
          </a:bodyPr>
          <a:lstStyle/>
          <a:p>
            <a:r>
              <a:rPr lang="en-US" dirty="0" smtClean="0"/>
              <a:t>Presentation by Sri MC </a:t>
            </a:r>
            <a:r>
              <a:rPr lang="en-US" dirty="0" err="1" smtClean="0"/>
              <a:t>Pandey</a:t>
            </a:r>
            <a:endParaRPr lang="en-US" dirty="0" smtClean="0"/>
          </a:p>
          <a:p>
            <a:r>
              <a:rPr lang="en-US" dirty="0" smtClean="0"/>
              <a:t>Association of Knowledge Workers</a:t>
            </a:r>
          </a:p>
          <a:p>
            <a:r>
              <a:rPr lang="en-US" dirty="0" smtClean="0"/>
              <a:t>And IIA at IIA </a:t>
            </a:r>
            <a:r>
              <a:rPr lang="en-US" dirty="0" err="1" smtClean="0"/>
              <a:t>Bhawn</a:t>
            </a:r>
            <a:endParaRPr lang="en-US" dirty="0" smtClean="0"/>
          </a:p>
          <a:p>
            <a:r>
              <a:rPr lang="en-US" dirty="0" smtClean="0"/>
              <a:t>E mail: contact@akwl.org</a:t>
            </a:r>
            <a:endParaRPr lang="en-US" dirty="0" smtClean="0"/>
          </a:p>
          <a:p>
            <a:r>
              <a:rPr lang="en-US" dirty="0" smtClean="0"/>
              <a:t>26-7-14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414146" name="Rectangle 2"/>
          <p:cNvSpPr>
            <a:spLocks noChangeArrowheads="1"/>
          </p:cNvSpPr>
          <p:nvPr/>
        </p:nvSpPr>
        <p:spPr bwMode="auto">
          <a:xfrm>
            <a:off x="1512888" y="4953000"/>
            <a:ext cx="6488112" cy="457200"/>
          </a:xfrm>
          <a:prstGeom prst="rect">
            <a:avLst/>
          </a:prstGeom>
          <a:solidFill>
            <a:srgbClr val="91B6FF"/>
          </a:solidFill>
          <a:ln w="9525">
            <a:solidFill>
              <a:schemeClr val="tx1"/>
            </a:solidFill>
            <a:miter lim="800000"/>
            <a:headEnd/>
            <a:tailEnd/>
          </a:ln>
          <a:effectLst/>
        </p:spPr>
        <p:txBody>
          <a:bodyPr wrap="none" anchor="ctr"/>
          <a:lstStyle/>
          <a:p>
            <a:r>
              <a:rPr lang="en-US" sz="1600">
                <a:latin typeface="Myriad Roman" pitchFamily="34" charset="0"/>
              </a:rPr>
              <a:t>Implementation / Performance</a:t>
            </a:r>
          </a:p>
        </p:txBody>
      </p:sp>
      <p:sp>
        <p:nvSpPr>
          <p:cNvPr id="1414147" name="Rectangle 3"/>
          <p:cNvSpPr>
            <a:spLocks noChangeArrowheads="1"/>
          </p:cNvSpPr>
          <p:nvPr/>
        </p:nvSpPr>
        <p:spPr bwMode="auto">
          <a:xfrm>
            <a:off x="1512888" y="5638800"/>
            <a:ext cx="6488112" cy="457200"/>
          </a:xfrm>
          <a:prstGeom prst="rect">
            <a:avLst/>
          </a:prstGeom>
          <a:solidFill>
            <a:srgbClr val="7DA8FF"/>
          </a:solidFill>
          <a:ln w="9525">
            <a:solidFill>
              <a:schemeClr val="tx1"/>
            </a:solidFill>
            <a:miter lim="800000"/>
            <a:headEnd/>
            <a:tailEnd/>
          </a:ln>
          <a:effectLst/>
        </p:spPr>
        <p:txBody>
          <a:bodyPr wrap="none" anchor="ctr"/>
          <a:lstStyle/>
          <a:p>
            <a:r>
              <a:rPr lang="en-US" sz="1600">
                <a:latin typeface="Myriad Roman" pitchFamily="34" charset="0"/>
              </a:rPr>
              <a:t>Performance / Progress Review</a:t>
            </a:r>
          </a:p>
        </p:txBody>
      </p:sp>
      <p:sp>
        <p:nvSpPr>
          <p:cNvPr id="1414148" name="Rectangle 4"/>
          <p:cNvSpPr>
            <a:spLocks noChangeArrowheads="1"/>
          </p:cNvSpPr>
          <p:nvPr/>
        </p:nvSpPr>
        <p:spPr bwMode="auto">
          <a:xfrm>
            <a:off x="1512888" y="2743200"/>
            <a:ext cx="6488112" cy="457200"/>
          </a:xfrm>
          <a:prstGeom prst="rect">
            <a:avLst/>
          </a:prstGeom>
          <a:solidFill>
            <a:srgbClr val="E1EBFF"/>
          </a:solidFill>
          <a:ln w="9525">
            <a:solidFill>
              <a:schemeClr val="tx1"/>
            </a:solidFill>
            <a:miter lim="800000"/>
            <a:headEnd/>
            <a:tailEnd/>
          </a:ln>
          <a:effectLst/>
        </p:spPr>
        <p:txBody>
          <a:bodyPr wrap="none" anchor="ctr"/>
          <a:lstStyle/>
          <a:p>
            <a:r>
              <a:rPr lang="en-US" sz="1600" dirty="0">
                <a:latin typeface="Myriad Roman" pitchFamily="34" charset="0"/>
              </a:rPr>
              <a:t>Objectives / Goals / Targets</a:t>
            </a:r>
          </a:p>
        </p:txBody>
      </p:sp>
      <p:sp>
        <p:nvSpPr>
          <p:cNvPr id="1414149" name="Rectangle 5"/>
          <p:cNvSpPr>
            <a:spLocks noChangeArrowheads="1"/>
          </p:cNvSpPr>
          <p:nvPr/>
        </p:nvSpPr>
        <p:spPr bwMode="auto">
          <a:xfrm>
            <a:off x="1512888" y="2057400"/>
            <a:ext cx="6488112" cy="457200"/>
          </a:xfrm>
          <a:prstGeom prst="rect">
            <a:avLst/>
          </a:prstGeom>
          <a:solidFill>
            <a:srgbClr val="E9F0FF"/>
          </a:solidFill>
          <a:ln w="9525">
            <a:solidFill>
              <a:schemeClr val="tx1"/>
            </a:solidFill>
            <a:miter lim="800000"/>
            <a:headEnd/>
            <a:tailEnd/>
          </a:ln>
          <a:effectLst/>
        </p:spPr>
        <p:txBody>
          <a:bodyPr wrap="none" anchor="ctr"/>
          <a:lstStyle/>
          <a:p>
            <a:r>
              <a:rPr lang="en-US" sz="1600">
                <a:latin typeface="Myriad Roman" pitchFamily="34" charset="0"/>
              </a:rPr>
              <a:t>Company Strategies</a:t>
            </a:r>
          </a:p>
        </p:txBody>
      </p:sp>
      <p:sp>
        <p:nvSpPr>
          <p:cNvPr id="1414150" name="Rectangle 6"/>
          <p:cNvSpPr>
            <a:spLocks noGrp="1" noChangeArrowheads="1"/>
          </p:cNvSpPr>
          <p:nvPr>
            <p:ph type="title"/>
          </p:nvPr>
        </p:nvSpPr>
        <p:spPr>
          <a:xfrm>
            <a:off x="457200" y="0"/>
            <a:ext cx="8229600" cy="609600"/>
          </a:xfrm>
        </p:spPr>
        <p:txBody>
          <a:bodyPr>
            <a:normAutofit fontScale="90000"/>
          </a:bodyPr>
          <a:lstStyle/>
          <a:p>
            <a:r>
              <a:rPr lang="en-US" dirty="0" smtClean="0"/>
              <a:t>Essentials For Excellence</a:t>
            </a:r>
            <a:endParaRPr lang="en-US" dirty="0"/>
          </a:p>
        </p:txBody>
      </p:sp>
      <p:sp>
        <p:nvSpPr>
          <p:cNvPr id="16" name="Content Placeholder 15"/>
          <p:cNvSpPr>
            <a:spLocks noGrp="1"/>
          </p:cNvSpPr>
          <p:nvPr>
            <p:ph idx="1"/>
          </p:nvPr>
        </p:nvSpPr>
        <p:spPr>
          <a:xfrm>
            <a:off x="457200" y="762000"/>
            <a:ext cx="8229600" cy="5638800"/>
          </a:xfrm>
        </p:spPr>
        <p:txBody>
          <a:bodyPr>
            <a:normAutofit/>
          </a:bodyPr>
          <a:lstStyle/>
          <a:p>
            <a:pPr>
              <a:buNone/>
            </a:pPr>
            <a:r>
              <a:rPr lang="en-US" sz="2400" dirty="0" smtClean="0"/>
              <a:t>Essential of Business Excellence</a:t>
            </a:r>
            <a:endParaRPr lang="en-US" sz="2400" dirty="0"/>
          </a:p>
        </p:txBody>
      </p:sp>
      <p:sp>
        <p:nvSpPr>
          <p:cNvPr id="1414151" name="Rectangle 7"/>
          <p:cNvSpPr>
            <a:spLocks noChangeArrowheads="1"/>
          </p:cNvSpPr>
          <p:nvPr/>
        </p:nvSpPr>
        <p:spPr bwMode="auto">
          <a:xfrm>
            <a:off x="1512888" y="1295400"/>
            <a:ext cx="6488112" cy="5334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miter lim="800000"/>
            <a:headEnd/>
            <a:tailEnd/>
          </a:ln>
          <a:effectLst/>
        </p:spPr>
        <p:txBody>
          <a:bodyPr wrap="none" anchor="ctr"/>
          <a:lstStyle/>
          <a:p>
            <a:r>
              <a:rPr lang="en-US" sz="1600" dirty="0">
                <a:latin typeface="Myriad Roman" pitchFamily="34" charset="0"/>
              </a:rPr>
              <a:t>Mission / Vision</a:t>
            </a:r>
          </a:p>
          <a:p>
            <a:r>
              <a:rPr lang="en-US" sz="1600" dirty="0">
                <a:latin typeface="Myriad Roman" pitchFamily="34" charset="0"/>
              </a:rPr>
              <a:t>Environment / Opportunity</a:t>
            </a:r>
          </a:p>
        </p:txBody>
      </p:sp>
      <p:sp>
        <p:nvSpPr>
          <p:cNvPr id="1414152" name="Rectangle 8"/>
          <p:cNvSpPr>
            <a:spLocks noChangeArrowheads="1"/>
          </p:cNvSpPr>
          <p:nvPr/>
        </p:nvSpPr>
        <p:spPr bwMode="auto">
          <a:xfrm>
            <a:off x="1524000" y="3429000"/>
            <a:ext cx="6488113" cy="5334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miter lim="800000"/>
            <a:headEnd/>
            <a:tailEnd/>
          </a:ln>
          <a:effectLst/>
        </p:spPr>
        <p:txBody>
          <a:bodyPr wrap="none" anchor="ctr"/>
          <a:lstStyle/>
          <a:p>
            <a:r>
              <a:rPr lang="en-US" sz="1600" dirty="0">
                <a:latin typeface="Myriad Roman" pitchFamily="34" charset="0"/>
              </a:rPr>
              <a:t>Key Initiatives</a:t>
            </a:r>
          </a:p>
          <a:p>
            <a:r>
              <a:rPr lang="en-US" sz="1600" dirty="0">
                <a:latin typeface="Myriad Roman" pitchFamily="34" charset="0"/>
              </a:rPr>
              <a:t>Business Excellence Plans</a:t>
            </a:r>
          </a:p>
        </p:txBody>
      </p:sp>
      <p:sp>
        <p:nvSpPr>
          <p:cNvPr id="1414153" name="Rectangle 9"/>
          <p:cNvSpPr>
            <a:spLocks noChangeArrowheads="1"/>
          </p:cNvSpPr>
          <p:nvPr/>
        </p:nvSpPr>
        <p:spPr bwMode="auto">
          <a:xfrm>
            <a:off x="1512888" y="4191000"/>
            <a:ext cx="6488112" cy="533400"/>
          </a:xfrm>
          <a:prstGeom prst="rect">
            <a:avLst/>
          </a:prstGeom>
          <a:solidFill>
            <a:srgbClr val="B9D0FF"/>
          </a:solidFill>
          <a:ln w="9525">
            <a:solidFill>
              <a:schemeClr val="tx1"/>
            </a:solidFill>
            <a:miter lim="800000"/>
            <a:headEnd/>
            <a:tailEnd/>
          </a:ln>
          <a:effectLst/>
        </p:spPr>
        <p:txBody>
          <a:bodyPr wrap="none" anchor="ctr"/>
          <a:lstStyle/>
          <a:p>
            <a:r>
              <a:rPr lang="en-US" sz="1600" dirty="0">
                <a:latin typeface="Myriad Roman" pitchFamily="34" charset="0"/>
              </a:rPr>
              <a:t>Department Goals / Targets</a:t>
            </a:r>
          </a:p>
          <a:p>
            <a:r>
              <a:rPr lang="en-US" sz="1600" dirty="0">
                <a:latin typeface="Myriad Roman" pitchFamily="34" charset="0"/>
              </a:rPr>
              <a:t>Functional Business Excellence Plans</a:t>
            </a:r>
          </a:p>
        </p:txBody>
      </p:sp>
      <p:sp>
        <p:nvSpPr>
          <p:cNvPr id="1414154" name="AutoShape 10">
            <a:hlinkClick r:id="rId3"/>
          </p:cNvPr>
          <p:cNvSpPr>
            <a:spLocks noChangeArrowheads="1"/>
          </p:cNvSpPr>
          <p:nvPr/>
        </p:nvSpPr>
        <p:spPr bwMode="auto">
          <a:xfrm rot="5400000">
            <a:off x="-533400" y="2514600"/>
            <a:ext cx="3048000" cy="1066800"/>
          </a:xfrm>
          <a:custGeom>
            <a:avLst/>
            <a:gdLst>
              <a:gd name="G0" fmla="+- 9393 0 0"/>
              <a:gd name="G1" fmla="+- 20531 0 0"/>
              <a:gd name="G2" fmla="+- 4885 0 0"/>
              <a:gd name="G3" fmla="*/ 9393 1 2"/>
              <a:gd name="G4" fmla="+- G3 10800 0"/>
              <a:gd name="G5" fmla="+- 21600 9393 20531"/>
              <a:gd name="G6" fmla="+- 20531 4885 0"/>
              <a:gd name="G7" fmla="*/ G6 1 2"/>
              <a:gd name="G8" fmla="*/ 20531 2 1"/>
              <a:gd name="G9" fmla="+- G8 0 21600"/>
              <a:gd name="G10" fmla="*/ 21600 G0 G1"/>
              <a:gd name="G11" fmla="*/ 21600 G4 G1"/>
              <a:gd name="G12" fmla="*/ 21600 G5 G1"/>
              <a:gd name="G13" fmla="*/ 21600 G7 G1"/>
              <a:gd name="G14" fmla="*/ 20531 1 2"/>
              <a:gd name="G15" fmla="+- G5 0 G4"/>
              <a:gd name="G16" fmla="+- G0 0 G4"/>
              <a:gd name="G17" fmla="*/ G2 G15 G16"/>
              <a:gd name="T0" fmla="*/ 15497 w 21600"/>
              <a:gd name="T1" fmla="*/ 0 h 21600"/>
              <a:gd name="T2" fmla="*/ 9393 w 21600"/>
              <a:gd name="T3" fmla="*/ 4885 h 21600"/>
              <a:gd name="T4" fmla="*/ 0 w 21600"/>
              <a:gd name="T5" fmla="*/ 16304 h 21600"/>
              <a:gd name="T6" fmla="*/ 10266 w 21600"/>
              <a:gd name="T7" fmla="*/ 21600 h 21600"/>
              <a:gd name="T8" fmla="*/ 20531 w 21600"/>
              <a:gd name="T9" fmla="*/ 13370 h 21600"/>
              <a:gd name="T10" fmla="*/ 21600 w 21600"/>
              <a:gd name="T11" fmla="*/ 4885 h 21600"/>
              <a:gd name="T12" fmla="*/ 17694720 60000 65536"/>
              <a:gd name="T13" fmla="*/ 11796480 60000 65536"/>
              <a:gd name="T14" fmla="*/ 11796480 60000 65536"/>
              <a:gd name="T15" fmla="*/ 5898240 60000 65536"/>
              <a:gd name="T16" fmla="*/ 0 60000 65536"/>
              <a:gd name="T17" fmla="*/ 0 60000 65536"/>
              <a:gd name="T18" fmla="*/ G5 w 21600"/>
              <a:gd name="T19" fmla="*/ G17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97" y="0"/>
                </a:moveTo>
                <a:lnTo>
                  <a:pt x="9393" y="4885"/>
                </a:lnTo>
                <a:lnTo>
                  <a:pt x="10462" y="4885"/>
                </a:lnTo>
                <a:lnTo>
                  <a:pt x="10462" y="11007"/>
                </a:lnTo>
                <a:lnTo>
                  <a:pt x="0" y="11007"/>
                </a:lnTo>
                <a:lnTo>
                  <a:pt x="0" y="21600"/>
                </a:lnTo>
                <a:lnTo>
                  <a:pt x="20531" y="21600"/>
                </a:lnTo>
                <a:lnTo>
                  <a:pt x="20531" y="4885"/>
                </a:lnTo>
                <a:lnTo>
                  <a:pt x="21600" y="4885"/>
                </a:lnTo>
                <a:close/>
              </a:path>
            </a:pathLst>
          </a:custGeom>
          <a:solidFill>
            <a:srgbClr val="FFFFCC"/>
          </a:solidFill>
          <a:ln w="9525">
            <a:solidFill>
              <a:schemeClr val="tx1"/>
            </a:solidFill>
            <a:miter lim="800000"/>
            <a:headEnd/>
            <a:tailEnd/>
          </a:ln>
          <a:effectLst/>
        </p:spPr>
        <p:txBody>
          <a:bodyPr rot="10800000" wrap="none"/>
          <a:lstStyle/>
          <a:p>
            <a:r>
              <a:rPr lang="en-US" sz="1600" dirty="0">
                <a:latin typeface="Myriad Roman" pitchFamily="34" charset="0"/>
              </a:rPr>
              <a:t>System Assessments</a:t>
            </a:r>
          </a:p>
          <a:p>
            <a:r>
              <a:rPr lang="en-US" sz="1400" b="0" dirty="0" smtClean="0">
                <a:latin typeface="Myriad Roman" pitchFamily="34" charset="0"/>
              </a:rPr>
              <a:t>Business </a:t>
            </a:r>
            <a:r>
              <a:rPr lang="en-US" sz="1400" b="0" dirty="0">
                <a:latin typeface="Myriad Roman" pitchFamily="34" charset="0"/>
              </a:rPr>
              <a:t>Excellence Model</a:t>
            </a:r>
          </a:p>
        </p:txBody>
      </p:sp>
      <p:sp>
        <p:nvSpPr>
          <p:cNvPr id="1414155" name="AutoShape 11">
            <a:hlinkClick r:id="" action="ppaction://hlinkshowjump?jump=nextslide"/>
          </p:cNvPr>
          <p:cNvSpPr>
            <a:spLocks noChangeArrowheads="1"/>
          </p:cNvSpPr>
          <p:nvPr/>
        </p:nvSpPr>
        <p:spPr bwMode="auto">
          <a:xfrm>
            <a:off x="4724400" y="2286000"/>
            <a:ext cx="1219200" cy="3657600"/>
          </a:xfrm>
          <a:prstGeom prst="downArrow">
            <a:avLst>
              <a:gd name="adj1" fmla="val 50000"/>
              <a:gd name="adj2" fmla="val 63750"/>
            </a:avLst>
          </a:prstGeom>
          <a:solidFill>
            <a:srgbClr val="FFFFCC"/>
          </a:solidFill>
          <a:ln w="9525">
            <a:solidFill>
              <a:schemeClr val="tx1"/>
            </a:solidFill>
            <a:miter lim="800000"/>
            <a:headEnd/>
            <a:tailEnd/>
          </a:ln>
          <a:effectLst/>
        </p:spPr>
        <p:txBody>
          <a:bodyPr vert="eaVert" wrap="none" anchor="ctr"/>
          <a:lstStyle/>
          <a:p>
            <a:pPr algn="ctr"/>
            <a:r>
              <a:rPr lang="en-US" sz="1600">
                <a:latin typeface="Myriad Roman" pitchFamily="34" charset="0"/>
              </a:rPr>
              <a:t>Strategy Deployment</a:t>
            </a:r>
          </a:p>
          <a:p>
            <a:pPr algn="ctr"/>
            <a:r>
              <a:rPr lang="en-US" sz="1400" b="0">
                <a:latin typeface="Myriad Roman" pitchFamily="34" charset="0"/>
              </a:rPr>
              <a:t>Balanced Scorecard</a:t>
            </a:r>
          </a:p>
        </p:txBody>
      </p:sp>
      <p:sp>
        <p:nvSpPr>
          <p:cNvPr id="1414156" name="AutoShape 12">
            <a:hlinkClick r:id="" action="ppaction://noaction"/>
          </p:cNvPr>
          <p:cNvSpPr>
            <a:spLocks noChangeArrowheads="1"/>
          </p:cNvSpPr>
          <p:nvPr/>
        </p:nvSpPr>
        <p:spPr bwMode="auto">
          <a:xfrm rot="10800000">
            <a:off x="7772400" y="1295400"/>
            <a:ext cx="1143000" cy="4800600"/>
          </a:xfrm>
          <a:prstGeom prst="upDownArrow">
            <a:avLst>
              <a:gd name="adj1" fmla="val 51787"/>
              <a:gd name="adj2" fmla="val 67531"/>
            </a:avLst>
          </a:prstGeom>
          <a:solidFill>
            <a:schemeClr val="accent2"/>
          </a:solidFill>
          <a:ln w="9525">
            <a:noFill/>
            <a:miter lim="800000"/>
            <a:headEnd/>
            <a:tailEnd/>
          </a:ln>
          <a:effectLst/>
        </p:spPr>
        <p:txBody>
          <a:bodyPr vert="eaVert" wrap="none" anchor="ctr"/>
          <a:lstStyle/>
          <a:p>
            <a:pPr algn="ctr"/>
            <a:r>
              <a:rPr lang="en-US" sz="1600">
                <a:solidFill>
                  <a:schemeClr val="bg1"/>
                </a:solidFill>
                <a:latin typeface="Myriad Roman" pitchFamily="34" charset="0"/>
              </a:rPr>
              <a:t> Communication And Review</a:t>
            </a:r>
          </a:p>
          <a:p>
            <a:pPr algn="ctr"/>
            <a:r>
              <a:rPr lang="en-US" sz="1400" b="0">
                <a:solidFill>
                  <a:schemeClr val="bg1"/>
                </a:solidFill>
                <a:latin typeface="Myriad Roman" pitchFamily="34" charset="0"/>
              </a:rPr>
              <a:t>Communication Radar, Performance Management</a:t>
            </a:r>
          </a:p>
        </p:txBody>
      </p:sp>
      <p:sp>
        <p:nvSpPr>
          <p:cNvPr id="1414157" name="AutoShape 13"/>
          <p:cNvSpPr>
            <a:spLocks noChangeArrowheads="1"/>
          </p:cNvSpPr>
          <p:nvPr/>
        </p:nvSpPr>
        <p:spPr bwMode="auto">
          <a:xfrm>
            <a:off x="3810000" y="1295400"/>
            <a:ext cx="1371600" cy="1752600"/>
          </a:xfrm>
          <a:prstGeom prst="downArrow">
            <a:avLst>
              <a:gd name="adj1" fmla="val 50000"/>
              <a:gd name="adj2" fmla="val 32956"/>
            </a:avLst>
          </a:prstGeom>
          <a:solidFill>
            <a:schemeClr val="accent2"/>
          </a:solidFill>
          <a:ln w="9525">
            <a:noFill/>
            <a:miter lim="800000"/>
            <a:headEnd/>
            <a:tailEnd/>
          </a:ln>
          <a:effectLst/>
        </p:spPr>
        <p:txBody>
          <a:bodyPr vert="eaVert" wrap="none" anchor="ctr"/>
          <a:lstStyle/>
          <a:p>
            <a:pPr algn="ctr"/>
            <a:r>
              <a:rPr lang="en-US" sz="1600" dirty="0">
                <a:solidFill>
                  <a:schemeClr val="bg1"/>
                </a:solidFill>
                <a:latin typeface="Myriad Roman" pitchFamily="34" charset="0"/>
              </a:rPr>
              <a:t>Strategy Dev.</a:t>
            </a:r>
          </a:p>
          <a:p>
            <a:pPr algn="ctr"/>
            <a:r>
              <a:rPr lang="en-US" sz="1400" b="0" dirty="0">
                <a:solidFill>
                  <a:schemeClr val="bg1"/>
                </a:solidFill>
                <a:latin typeface="Myriad Roman" pitchFamily="34" charset="0"/>
              </a:rPr>
              <a:t>10 Step Framework</a:t>
            </a:r>
          </a:p>
        </p:txBody>
      </p:sp>
      <p:sp>
        <p:nvSpPr>
          <p:cNvPr id="1414158" name="AutoShape 14"/>
          <p:cNvSpPr>
            <a:spLocks noChangeArrowheads="1"/>
          </p:cNvSpPr>
          <p:nvPr/>
        </p:nvSpPr>
        <p:spPr bwMode="auto">
          <a:xfrm>
            <a:off x="5715000" y="3581400"/>
            <a:ext cx="1219200" cy="2514600"/>
          </a:xfrm>
          <a:prstGeom prst="downArrow">
            <a:avLst>
              <a:gd name="adj1" fmla="val 56130"/>
              <a:gd name="adj2" fmla="val 57549"/>
            </a:avLst>
          </a:prstGeom>
          <a:solidFill>
            <a:schemeClr val="accent2"/>
          </a:solidFill>
          <a:ln w="9525">
            <a:noFill/>
            <a:miter lim="800000"/>
            <a:headEnd/>
            <a:tailEnd/>
          </a:ln>
          <a:effectLst/>
        </p:spPr>
        <p:txBody>
          <a:bodyPr vert="eaVert" wrap="none" anchor="ctr"/>
          <a:lstStyle/>
          <a:p>
            <a:pPr algn="ctr"/>
            <a:r>
              <a:rPr lang="en-US" sz="1600">
                <a:solidFill>
                  <a:schemeClr val="bg1"/>
                </a:solidFill>
                <a:latin typeface="Myriad Roman" pitchFamily="34" charset="0"/>
              </a:rPr>
              <a:t>Process Excellence</a:t>
            </a:r>
          </a:p>
          <a:p>
            <a:pPr algn="ctr"/>
            <a:r>
              <a:rPr lang="en-US" sz="1400" b="0">
                <a:solidFill>
                  <a:schemeClr val="bg1"/>
                </a:solidFill>
                <a:latin typeface="Myriad Roman" pitchFamily="34" charset="0"/>
              </a:rPr>
              <a:t>6 </a:t>
            </a:r>
            <a:r>
              <a:rPr lang="en-US" sz="1400" b="0">
                <a:solidFill>
                  <a:schemeClr val="bg1"/>
                </a:solidFill>
                <a:latin typeface="Symbol" pitchFamily="18" charset="2"/>
              </a:rPr>
              <a:t>s</a:t>
            </a:r>
            <a:r>
              <a:rPr lang="en-US" sz="1400" b="0">
                <a:solidFill>
                  <a:schemeClr val="bg1"/>
                </a:solidFill>
                <a:latin typeface="Myriad Roman" pitchFamily="34" charset="0"/>
              </a:rPr>
              <a:t>, Lean, Kaizen, QIP</a:t>
            </a:r>
          </a:p>
        </p:txBody>
      </p:sp>
      <p:sp>
        <p:nvSpPr>
          <p:cNvPr id="1414159" name="AutoShape 15">
            <a:hlinkClick r:id="rId3"/>
          </p:cNvPr>
          <p:cNvSpPr>
            <a:spLocks noChangeArrowheads="1"/>
          </p:cNvSpPr>
          <p:nvPr/>
        </p:nvSpPr>
        <p:spPr bwMode="auto">
          <a:xfrm rot="16200000" flipH="1">
            <a:off x="6096000" y="3276600"/>
            <a:ext cx="2514600" cy="1143000"/>
          </a:xfrm>
          <a:custGeom>
            <a:avLst/>
            <a:gdLst>
              <a:gd name="G0" fmla="+- 9393 0 0"/>
              <a:gd name="G1" fmla="+- 20063 0 0"/>
              <a:gd name="G2" fmla="+- 9393 0 0"/>
              <a:gd name="G3" fmla="*/ 9393 1 2"/>
              <a:gd name="G4" fmla="+- G3 10800 0"/>
              <a:gd name="G5" fmla="+- 21600 9393 20063"/>
              <a:gd name="G6" fmla="+- 20063 9393 0"/>
              <a:gd name="G7" fmla="*/ G6 1 2"/>
              <a:gd name="G8" fmla="*/ 20063 2 1"/>
              <a:gd name="G9" fmla="+- G8 0 21600"/>
              <a:gd name="G10" fmla="*/ 21600 G0 G1"/>
              <a:gd name="G11" fmla="*/ 21600 G4 G1"/>
              <a:gd name="G12" fmla="*/ 21600 G5 G1"/>
              <a:gd name="G13" fmla="*/ 21600 G7 G1"/>
              <a:gd name="G14" fmla="*/ 20063 1 2"/>
              <a:gd name="G15" fmla="+- G5 0 G4"/>
              <a:gd name="G16" fmla="+- G0 0 G4"/>
              <a:gd name="G17" fmla="*/ G2 G15 G16"/>
              <a:gd name="T0" fmla="*/ 15497 w 21600"/>
              <a:gd name="T1" fmla="*/ 0 h 21600"/>
              <a:gd name="T2" fmla="*/ 9393 w 21600"/>
              <a:gd name="T3" fmla="*/ 9393 h 21600"/>
              <a:gd name="T4" fmla="*/ 0 w 21600"/>
              <a:gd name="T5" fmla="*/ 16684 h 21600"/>
              <a:gd name="T6" fmla="*/ 10032 w 21600"/>
              <a:gd name="T7" fmla="*/ 21600 h 21600"/>
              <a:gd name="T8" fmla="*/ 20063 w 21600"/>
              <a:gd name="T9" fmla="*/ 15856 h 21600"/>
              <a:gd name="T10" fmla="*/ 21600 w 21600"/>
              <a:gd name="T11" fmla="*/ 9393 h 21600"/>
              <a:gd name="T12" fmla="*/ 17694720 60000 65536"/>
              <a:gd name="T13" fmla="*/ 11796480 60000 65536"/>
              <a:gd name="T14" fmla="*/ 11796480 60000 65536"/>
              <a:gd name="T15" fmla="*/ 5898240 60000 65536"/>
              <a:gd name="T16" fmla="*/ 0 60000 65536"/>
              <a:gd name="T17" fmla="*/ 0 60000 65536"/>
              <a:gd name="T18" fmla="*/ G5 w 21600"/>
              <a:gd name="T19" fmla="*/ G17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97" y="0"/>
                </a:moveTo>
                <a:lnTo>
                  <a:pt x="9393" y="9393"/>
                </a:lnTo>
                <a:lnTo>
                  <a:pt x="10930" y="9393"/>
                </a:lnTo>
                <a:lnTo>
                  <a:pt x="10930" y="11767"/>
                </a:lnTo>
                <a:lnTo>
                  <a:pt x="0" y="11767"/>
                </a:lnTo>
                <a:lnTo>
                  <a:pt x="0" y="21600"/>
                </a:lnTo>
                <a:lnTo>
                  <a:pt x="20063" y="21600"/>
                </a:lnTo>
                <a:lnTo>
                  <a:pt x="20063" y="9393"/>
                </a:lnTo>
                <a:lnTo>
                  <a:pt x="21600" y="9393"/>
                </a:lnTo>
                <a:close/>
              </a:path>
            </a:pathLst>
          </a:custGeom>
          <a:solidFill>
            <a:schemeClr val="accent2"/>
          </a:solidFill>
          <a:ln w="9525">
            <a:noFill/>
            <a:miter lim="800000"/>
            <a:headEnd/>
            <a:tailEnd/>
          </a:ln>
          <a:effectLst/>
        </p:spPr>
        <p:txBody>
          <a:bodyPr rot="10800000" wrap="none"/>
          <a:lstStyle/>
          <a:p>
            <a:pPr algn="r"/>
            <a:r>
              <a:rPr lang="en-US" sz="1600">
                <a:solidFill>
                  <a:schemeClr val="bg1"/>
                </a:solidFill>
                <a:latin typeface="Myriad Roman" pitchFamily="34" charset="0"/>
              </a:rPr>
              <a:t>Quality Management</a:t>
            </a:r>
          </a:p>
          <a:p>
            <a:pPr algn="r"/>
            <a:r>
              <a:rPr lang="en-US" sz="1400" b="0">
                <a:solidFill>
                  <a:schemeClr val="bg1"/>
                </a:solidFill>
                <a:latin typeface="Myriad Roman" pitchFamily="34" charset="0"/>
              </a:rPr>
              <a:t>ISO, QS9000, Audits, Cpk</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Manufacturing Excellence</a:t>
            </a:r>
            <a:endParaRPr lang="en-US" dirty="0"/>
          </a:p>
        </p:txBody>
      </p:sp>
      <p:sp>
        <p:nvSpPr>
          <p:cNvPr id="4" name="Content Placeholder 3"/>
          <p:cNvSpPr>
            <a:spLocks noGrp="1"/>
          </p:cNvSpPr>
          <p:nvPr>
            <p:ph idx="1"/>
          </p:nvPr>
        </p:nvSpPr>
        <p:spPr>
          <a:xfrm>
            <a:off x="457200" y="914400"/>
            <a:ext cx="8229600" cy="5211763"/>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20000"/>
          </a:bodyPr>
          <a:lstStyle/>
          <a:p>
            <a:pPr>
              <a:buNone/>
            </a:pPr>
            <a:r>
              <a:rPr lang="en-US" b="1" dirty="0" smtClean="0"/>
              <a:t>Enterprise Level</a:t>
            </a:r>
            <a:r>
              <a:rPr lang="en-US" dirty="0" smtClean="0"/>
              <a:t> </a:t>
            </a:r>
            <a:r>
              <a:rPr lang="en-US" b="1" dirty="0" smtClean="0"/>
              <a:t>Processes</a:t>
            </a:r>
          </a:p>
          <a:p>
            <a:pPr>
              <a:buNone/>
            </a:pPr>
            <a:endParaRPr lang="en-US" dirty="0" smtClean="0"/>
          </a:p>
          <a:p>
            <a:pPr>
              <a:buNone/>
            </a:pPr>
            <a:r>
              <a:rPr lang="en-US" dirty="0" smtClean="0"/>
              <a:t>All the Enterprise level process are grouped into following main four sub groups:</a:t>
            </a:r>
          </a:p>
          <a:p>
            <a:pPr marL="514350" indent="-514350">
              <a:buFont typeface="+mj-lt"/>
              <a:buAutoNum type="arabicPeriod"/>
            </a:pPr>
            <a:r>
              <a:rPr lang="en-US" dirty="0" smtClean="0"/>
              <a:t>Value creation Process</a:t>
            </a:r>
          </a:p>
          <a:p>
            <a:pPr marL="514350" indent="-514350">
              <a:buFont typeface="+mj-lt"/>
              <a:buAutoNum type="arabicPeriod"/>
            </a:pPr>
            <a:r>
              <a:rPr lang="en-US" dirty="0" smtClean="0">
                <a:solidFill>
                  <a:srgbClr val="000000"/>
                </a:solidFill>
              </a:rPr>
              <a:t>Management Systems</a:t>
            </a:r>
          </a:p>
          <a:p>
            <a:pPr marL="514350" indent="-514350">
              <a:buFont typeface="+mj-lt"/>
              <a:buAutoNum type="arabicPeriod"/>
            </a:pPr>
            <a:r>
              <a:rPr lang="en-US" dirty="0" smtClean="0">
                <a:solidFill>
                  <a:srgbClr val="000000"/>
                </a:solidFill>
              </a:rPr>
              <a:t>Demand Fulfillment </a:t>
            </a:r>
          </a:p>
          <a:p>
            <a:pPr marL="514350" indent="-514350">
              <a:buFont typeface="+mj-lt"/>
              <a:buAutoNum type="arabicPeriod"/>
            </a:pPr>
            <a:r>
              <a:rPr lang="en-US" dirty="0" smtClean="0">
                <a:solidFill>
                  <a:srgbClr val="000000"/>
                </a:solidFill>
              </a:rPr>
              <a:t>Support Systems</a:t>
            </a:r>
          </a:p>
          <a:p>
            <a:pPr marL="514350" indent="-514350">
              <a:buNone/>
            </a:pPr>
            <a:r>
              <a:rPr lang="en-US" dirty="0" smtClean="0">
                <a:solidFill>
                  <a:srgbClr val="000000"/>
                </a:solidFill>
              </a:rPr>
              <a:t>     All the processes /practices are there as part of sub processes and work instructions nested within these four sub groups</a:t>
            </a:r>
            <a:endParaRPr lang="en-US" dirty="0" smtClean="0"/>
          </a:p>
          <a:p>
            <a:pPr marL="51435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63562"/>
          </a:xfrm>
        </p:spPr>
        <p:txBody>
          <a:bodyPr>
            <a:normAutofit fontScale="90000"/>
          </a:bodyPr>
          <a:lstStyle/>
          <a:p>
            <a:r>
              <a:rPr lang="en-US" dirty="0" smtClean="0"/>
              <a:t>Manufacturing Excellence</a:t>
            </a:r>
            <a:endParaRPr lang="en-US" dirty="0"/>
          </a:p>
        </p:txBody>
      </p:sp>
      <p:sp>
        <p:nvSpPr>
          <p:cNvPr id="3" name="Content Placeholder 2"/>
          <p:cNvSpPr>
            <a:spLocks noGrp="1"/>
          </p:cNvSpPr>
          <p:nvPr>
            <p:ph idx="1"/>
          </p:nvPr>
        </p:nvSpPr>
        <p:spPr>
          <a:xfrm>
            <a:off x="457200" y="990600"/>
            <a:ext cx="8229600" cy="5181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marL="609600" indent="-609600">
              <a:lnSpc>
                <a:spcPct val="120000"/>
              </a:lnSpc>
              <a:buNone/>
            </a:pPr>
            <a:r>
              <a:rPr lang="en-US" sz="3000" dirty="0" smtClean="0">
                <a:solidFill>
                  <a:srgbClr val="000000"/>
                </a:solidFill>
              </a:rPr>
              <a:t>Enterprise level processes…</a:t>
            </a:r>
          </a:p>
          <a:p>
            <a:pPr marL="609600" indent="-609600">
              <a:lnSpc>
                <a:spcPct val="120000"/>
              </a:lnSpc>
              <a:buNone/>
            </a:pPr>
            <a:r>
              <a:rPr lang="en-US" sz="3000" dirty="0" smtClean="0">
                <a:solidFill>
                  <a:srgbClr val="000000"/>
                </a:solidFill>
              </a:rPr>
              <a:t>Management</a:t>
            </a:r>
            <a:r>
              <a:rPr lang="en-US" sz="3000" b="1" dirty="0" smtClean="0">
                <a:solidFill>
                  <a:srgbClr val="000000"/>
                </a:solidFill>
              </a:rPr>
              <a:t> Systems-</a:t>
            </a:r>
            <a:r>
              <a:rPr lang="en-US" sz="3000" dirty="0" smtClean="0">
                <a:solidFill>
                  <a:srgbClr val="000000"/>
                </a:solidFill>
              </a:rPr>
              <a:t>--</a:t>
            </a:r>
          </a:p>
          <a:p>
            <a:pPr marL="1009650" lvl="1" indent="-609600">
              <a:lnSpc>
                <a:spcPct val="120000"/>
              </a:lnSpc>
              <a:buFont typeface="+mj-lt"/>
              <a:buAutoNum type="romanLcPeriod"/>
            </a:pPr>
            <a:r>
              <a:rPr lang="en-US" sz="3000" dirty="0" smtClean="0">
                <a:solidFill>
                  <a:srgbClr val="000000"/>
                </a:solidFill>
              </a:rPr>
              <a:t>Leadership &amp; corporate citizenship, </a:t>
            </a:r>
          </a:p>
          <a:p>
            <a:pPr marL="1009650" lvl="1" indent="-609600">
              <a:lnSpc>
                <a:spcPct val="120000"/>
              </a:lnSpc>
              <a:buFont typeface="+mj-lt"/>
              <a:buAutoNum type="romanLcPeriod"/>
            </a:pPr>
            <a:r>
              <a:rPr lang="en-US" sz="3000" dirty="0" smtClean="0">
                <a:solidFill>
                  <a:srgbClr val="000000"/>
                </a:solidFill>
              </a:rPr>
              <a:t>Organizational Governance, </a:t>
            </a:r>
          </a:p>
          <a:p>
            <a:pPr marL="1009650" lvl="1" indent="-609600">
              <a:lnSpc>
                <a:spcPct val="120000"/>
              </a:lnSpc>
              <a:buFont typeface="+mj-lt"/>
              <a:buAutoNum type="romanLcPeriod"/>
            </a:pPr>
            <a:r>
              <a:rPr lang="en-US" sz="3000" dirty="0" smtClean="0">
                <a:solidFill>
                  <a:srgbClr val="000000"/>
                </a:solidFill>
              </a:rPr>
              <a:t>Strategic Planning, </a:t>
            </a:r>
          </a:p>
          <a:p>
            <a:pPr marL="1009650" lvl="1" indent="-609600">
              <a:lnSpc>
                <a:spcPct val="120000"/>
              </a:lnSpc>
              <a:buFont typeface="+mj-lt"/>
              <a:buAutoNum type="romanLcPeriod"/>
            </a:pPr>
            <a:r>
              <a:rPr lang="en-US" sz="3000" dirty="0" smtClean="0">
                <a:solidFill>
                  <a:srgbClr val="000000"/>
                </a:solidFill>
              </a:rPr>
              <a:t>Performance Improvement,  </a:t>
            </a:r>
          </a:p>
          <a:p>
            <a:pPr marL="1009650" lvl="1" indent="-609600">
              <a:lnSpc>
                <a:spcPct val="120000"/>
              </a:lnSpc>
              <a:buFont typeface="+mj-lt"/>
              <a:buAutoNum type="romanLcPeriod"/>
            </a:pPr>
            <a:r>
              <a:rPr lang="en-US" sz="3000" dirty="0" smtClean="0">
                <a:solidFill>
                  <a:srgbClr val="000000"/>
                </a:solidFill>
              </a:rPr>
              <a:t>Risk Management, </a:t>
            </a:r>
          </a:p>
          <a:p>
            <a:pPr marL="1009650" lvl="1" indent="-609600">
              <a:lnSpc>
                <a:spcPct val="120000"/>
              </a:lnSpc>
              <a:buFont typeface="+mj-lt"/>
              <a:buAutoNum type="romanLcPeriod"/>
            </a:pPr>
            <a:r>
              <a:rPr lang="en-US" sz="3000" dirty="0" smtClean="0">
                <a:solidFill>
                  <a:srgbClr val="000000"/>
                </a:solidFill>
              </a:rPr>
              <a:t>Customer  acquisition </a:t>
            </a:r>
          </a:p>
          <a:p>
            <a:pPr marL="609600" indent="-609600">
              <a:lnSpc>
                <a:spcPct val="120000"/>
              </a:lnSpc>
              <a:buNone/>
            </a:pPr>
            <a:endParaRPr lang="en-US" sz="2000" dirty="0" smtClean="0">
              <a:solidFill>
                <a:srgbClr val="000000"/>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Manufacturing Excellence</a:t>
            </a:r>
            <a:endParaRPr lang="en-US" dirty="0"/>
          </a:p>
        </p:txBody>
      </p:sp>
      <p:sp>
        <p:nvSpPr>
          <p:cNvPr id="3" name="Content Placeholder 2"/>
          <p:cNvSpPr>
            <a:spLocks noGrp="1"/>
          </p:cNvSpPr>
          <p:nvPr>
            <p:ph idx="1"/>
          </p:nvPr>
        </p:nvSpPr>
        <p:spPr>
          <a:xfrm>
            <a:off x="457200" y="1066800"/>
            <a:ext cx="8229600" cy="5059363"/>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buNone/>
            </a:pPr>
            <a:r>
              <a:rPr lang="en-US" b="1" dirty="0" smtClean="0"/>
              <a:t>Enterprise Level Processes</a:t>
            </a:r>
            <a:r>
              <a:rPr lang="en-US" dirty="0" smtClean="0"/>
              <a:t>……</a:t>
            </a:r>
          </a:p>
          <a:p>
            <a:pPr>
              <a:buNone/>
            </a:pPr>
            <a:r>
              <a:rPr lang="en-US" dirty="0" smtClean="0"/>
              <a:t> </a:t>
            </a:r>
            <a:r>
              <a:rPr lang="en-US" b="1" i="1" dirty="0" smtClean="0"/>
              <a:t>Value</a:t>
            </a:r>
            <a:r>
              <a:rPr lang="en-US" dirty="0" smtClean="0"/>
              <a:t> </a:t>
            </a:r>
            <a:r>
              <a:rPr lang="en-US" b="1" i="1" dirty="0" smtClean="0"/>
              <a:t>Creation</a:t>
            </a:r>
            <a:r>
              <a:rPr lang="en-US" dirty="0" smtClean="0"/>
              <a:t> </a:t>
            </a:r>
            <a:r>
              <a:rPr lang="en-US" b="1" i="1" dirty="0" smtClean="0"/>
              <a:t>Systems</a:t>
            </a:r>
          </a:p>
          <a:p>
            <a:pPr marL="1028700" lvl="1" indent="-571500">
              <a:buFont typeface="+mj-lt"/>
              <a:buAutoNum type="romanLcPeriod"/>
            </a:pPr>
            <a:r>
              <a:rPr lang="en-US" dirty="0" smtClean="0"/>
              <a:t>Market Development</a:t>
            </a:r>
          </a:p>
          <a:p>
            <a:pPr marL="1028700" lvl="1" indent="-571500">
              <a:buFont typeface="+mj-lt"/>
              <a:buAutoNum type="romanLcPeriod"/>
            </a:pPr>
            <a:r>
              <a:rPr lang="en-US" dirty="0" smtClean="0"/>
              <a:t>Channel Partner Management</a:t>
            </a:r>
          </a:p>
          <a:p>
            <a:pPr marL="1028700" lvl="1" indent="-571500">
              <a:buFont typeface="+mj-lt"/>
              <a:buAutoNum type="romanLcPeriod"/>
            </a:pPr>
            <a:r>
              <a:rPr lang="en-US" dirty="0" smtClean="0"/>
              <a:t>Customer Acquisition</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Manufacturing Excellence</a:t>
            </a:r>
            <a:endParaRPr lang="en-US" dirty="0"/>
          </a:p>
        </p:txBody>
      </p:sp>
      <p:sp>
        <p:nvSpPr>
          <p:cNvPr id="3" name="Content Placeholder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buNone/>
            </a:pPr>
            <a:r>
              <a:rPr lang="en-US" b="1" i="1" dirty="0" smtClean="0">
                <a:solidFill>
                  <a:srgbClr val="000000"/>
                </a:solidFill>
              </a:rPr>
              <a:t>Enterprise Level Processes…</a:t>
            </a:r>
          </a:p>
          <a:p>
            <a:pPr>
              <a:buNone/>
            </a:pPr>
            <a:endParaRPr lang="en-US" b="1" i="1" dirty="0" smtClean="0">
              <a:solidFill>
                <a:srgbClr val="000000"/>
              </a:solidFill>
            </a:endParaRPr>
          </a:p>
          <a:p>
            <a:pPr>
              <a:buNone/>
            </a:pPr>
            <a:r>
              <a:rPr lang="en-US" b="1" i="1" dirty="0" smtClean="0">
                <a:solidFill>
                  <a:srgbClr val="000000"/>
                </a:solidFill>
              </a:rPr>
              <a:t>Demand</a:t>
            </a:r>
            <a:r>
              <a:rPr lang="en-US" dirty="0" smtClean="0">
                <a:solidFill>
                  <a:srgbClr val="000000"/>
                </a:solidFill>
              </a:rPr>
              <a:t> </a:t>
            </a:r>
            <a:r>
              <a:rPr lang="en-US" b="1" i="1" dirty="0" smtClean="0">
                <a:solidFill>
                  <a:srgbClr val="000000"/>
                </a:solidFill>
              </a:rPr>
              <a:t>Fulfillment </a:t>
            </a:r>
            <a:r>
              <a:rPr lang="en-US" dirty="0" smtClean="0">
                <a:solidFill>
                  <a:srgbClr val="000000"/>
                </a:solidFill>
              </a:rPr>
              <a:t>– </a:t>
            </a:r>
          </a:p>
          <a:p>
            <a:pPr marL="1028700" lvl="1" indent="-571500">
              <a:buFont typeface="+mj-lt"/>
              <a:buAutoNum type="romanLcPeriod"/>
            </a:pPr>
            <a:r>
              <a:rPr lang="en-US" dirty="0" smtClean="0">
                <a:solidFill>
                  <a:srgbClr val="000000"/>
                </a:solidFill>
              </a:rPr>
              <a:t> New product introduction, </a:t>
            </a:r>
          </a:p>
          <a:p>
            <a:pPr marL="1028700" lvl="1" indent="-571500">
              <a:buFont typeface="+mj-lt"/>
              <a:buAutoNum type="romanLcPeriod"/>
            </a:pPr>
            <a:r>
              <a:rPr lang="en-US" dirty="0" smtClean="0">
                <a:solidFill>
                  <a:srgbClr val="000000"/>
                </a:solidFill>
              </a:rPr>
              <a:t>Sales &amp; Operation,      </a:t>
            </a:r>
          </a:p>
          <a:p>
            <a:pPr marL="1028700" lvl="1" indent="-571500">
              <a:buFont typeface="+mj-lt"/>
              <a:buAutoNum type="romanLcPeriod"/>
            </a:pPr>
            <a:r>
              <a:rPr lang="en-US" dirty="0" smtClean="0">
                <a:solidFill>
                  <a:srgbClr val="000000"/>
                </a:solidFill>
              </a:rPr>
              <a:t> Vendor Management</a:t>
            </a:r>
          </a:p>
          <a:p>
            <a:pPr marL="1028700" lvl="1" indent="-571500">
              <a:buFont typeface="+mj-lt"/>
              <a:buAutoNum type="romanLcPeriod"/>
            </a:pPr>
            <a:r>
              <a:rPr lang="en-US" dirty="0" smtClean="0">
                <a:solidFill>
                  <a:srgbClr val="000000"/>
                </a:solidFill>
              </a:rPr>
              <a:t>Manufacturing process and </a:t>
            </a:r>
          </a:p>
          <a:p>
            <a:pPr marL="1028700" lvl="1" indent="-571500">
              <a:buFont typeface="+mj-lt"/>
              <a:buAutoNum type="romanLcPeriod"/>
            </a:pPr>
            <a:r>
              <a:rPr lang="en-US" dirty="0" smtClean="0">
                <a:solidFill>
                  <a:srgbClr val="000000"/>
                </a:solidFill>
              </a:rPr>
              <a:t>After market support process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Manufacturing Excellence</a:t>
            </a:r>
            <a:endParaRPr lang="en-US" dirty="0"/>
          </a:p>
        </p:txBody>
      </p:sp>
      <p:sp>
        <p:nvSpPr>
          <p:cNvPr id="3" name="Content Placeholder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buNone/>
            </a:pPr>
            <a:r>
              <a:rPr lang="en-US" b="1" i="1" dirty="0" smtClean="0">
                <a:solidFill>
                  <a:srgbClr val="000000"/>
                </a:solidFill>
              </a:rPr>
              <a:t>Enterprise level Processes..</a:t>
            </a:r>
          </a:p>
          <a:p>
            <a:pPr>
              <a:buNone/>
            </a:pPr>
            <a:endParaRPr lang="en-US" b="1" i="1" dirty="0" smtClean="0">
              <a:solidFill>
                <a:srgbClr val="000000"/>
              </a:solidFill>
            </a:endParaRPr>
          </a:p>
          <a:p>
            <a:pPr>
              <a:buNone/>
            </a:pPr>
            <a:r>
              <a:rPr lang="en-US" b="1" i="1" dirty="0" smtClean="0">
                <a:solidFill>
                  <a:srgbClr val="000000"/>
                </a:solidFill>
              </a:rPr>
              <a:t>Support Systems-</a:t>
            </a:r>
            <a:r>
              <a:rPr lang="en-US" dirty="0" smtClean="0">
                <a:solidFill>
                  <a:srgbClr val="000000"/>
                </a:solidFill>
              </a:rPr>
              <a:t>--</a:t>
            </a:r>
          </a:p>
          <a:p>
            <a:pPr marL="1028700" lvl="1" indent="-571500">
              <a:buFont typeface="+mj-lt"/>
              <a:buAutoNum type="romanLcPeriod"/>
            </a:pPr>
            <a:r>
              <a:rPr lang="en-US" dirty="0" smtClean="0">
                <a:solidFill>
                  <a:srgbClr val="000000"/>
                </a:solidFill>
              </a:rPr>
              <a:t>Human Resource Management, </a:t>
            </a:r>
          </a:p>
          <a:p>
            <a:pPr marL="1028700" lvl="1" indent="-571500">
              <a:buFont typeface="+mj-lt"/>
              <a:buAutoNum type="romanLcPeriod"/>
            </a:pPr>
            <a:r>
              <a:rPr lang="en-US" dirty="0" smtClean="0">
                <a:solidFill>
                  <a:srgbClr val="000000"/>
                </a:solidFill>
              </a:rPr>
              <a:t>Finance and Budgeting, </a:t>
            </a:r>
          </a:p>
          <a:p>
            <a:pPr marL="1028700" lvl="1" indent="-571500">
              <a:buFont typeface="+mj-lt"/>
              <a:buAutoNum type="romanLcPeriod"/>
            </a:pPr>
            <a:r>
              <a:rPr lang="en-US" dirty="0" smtClean="0">
                <a:solidFill>
                  <a:srgbClr val="000000"/>
                </a:solidFill>
              </a:rPr>
              <a:t>Information &amp; Knowledge Management, </a:t>
            </a:r>
          </a:p>
          <a:p>
            <a:pPr marL="1028700" lvl="1" indent="-571500">
              <a:buFont typeface="+mj-lt"/>
              <a:buAutoNum type="romanLcPeriod"/>
            </a:pPr>
            <a:r>
              <a:rPr lang="en-US" dirty="0" smtClean="0">
                <a:solidFill>
                  <a:srgbClr val="000000"/>
                </a:solidFill>
              </a:rPr>
              <a:t>Facility Management</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Manufacturing Excellence</a:t>
            </a:r>
            <a:endParaRPr lang="en-US" sz="3600" dirty="0"/>
          </a:p>
        </p:txBody>
      </p:sp>
      <p:sp>
        <p:nvSpPr>
          <p:cNvPr id="3" name="Content Placeholder 2"/>
          <p:cNvSpPr>
            <a:spLocks noGrp="1"/>
          </p:cNvSpPr>
          <p:nvPr>
            <p:ph idx="1"/>
          </p:nvPr>
        </p:nvSpPr>
        <p:spPr>
          <a:xfrm>
            <a:off x="457200" y="990600"/>
            <a:ext cx="8229600" cy="5562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a:buNone/>
            </a:pPr>
            <a:r>
              <a:rPr lang="en-US" sz="2800" b="1" dirty="0" smtClean="0"/>
              <a:t>Process Management</a:t>
            </a:r>
          </a:p>
          <a:p>
            <a:r>
              <a:rPr lang="en-US" sz="2800" dirty="0" smtClean="0"/>
              <a:t>We  shall together  start with process management, bullet No6 in Excellence Model,  as  a first step in our journey to Excellence.</a:t>
            </a:r>
          </a:p>
          <a:p>
            <a:r>
              <a:rPr lang="en-US" sz="2800" dirty="0" smtClean="0"/>
              <a:t> Here we have to build capability continually  to develop into a sustainable organization. We shall  map the processes, define metrics, develop review mechanism .Identify  weaknesses and work on mitigation plan.</a:t>
            </a:r>
          </a:p>
          <a:p>
            <a:r>
              <a:rPr lang="en-US" sz="2800" dirty="0" smtClean="0"/>
              <a:t>We shall also work on the design of the process and document it for deployment.</a:t>
            </a:r>
          </a:p>
          <a:p>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85800"/>
          </a:xfrm>
        </p:spPr>
        <p:txBody>
          <a:bodyPr>
            <a:normAutofit fontScale="90000"/>
          </a:bodyPr>
          <a:lstStyle/>
          <a:p>
            <a:r>
              <a:rPr lang="en-US" dirty="0" smtClean="0"/>
              <a:t>Manufacturing Excellence</a:t>
            </a:r>
            <a:endParaRPr lang="en-US" dirty="0"/>
          </a:p>
        </p:txBody>
      </p:sp>
      <p:sp>
        <p:nvSpPr>
          <p:cNvPr id="4" name="Content Placeholder 3"/>
          <p:cNvSpPr>
            <a:spLocks noGrp="1"/>
          </p:cNvSpPr>
          <p:nvPr>
            <p:ph idx="1"/>
          </p:nvPr>
        </p:nvSpPr>
        <p:spPr>
          <a:xfrm>
            <a:off x="457200" y="1066801"/>
            <a:ext cx="8229600" cy="54102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buNone/>
            </a:pPr>
            <a:r>
              <a:rPr lang="en-US" sz="2400" dirty="0" smtClean="0"/>
              <a:t> </a:t>
            </a:r>
          </a:p>
          <a:p>
            <a:pPr>
              <a:buNone/>
            </a:pPr>
            <a:r>
              <a:rPr lang="en-US" sz="2400" dirty="0" smtClean="0"/>
              <a:t>What Is Process Management?</a:t>
            </a:r>
          </a:p>
          <a:p>
            <a:r>
              <a:rPr lang="en-US" sz="2400" dirty="0" smtClean="0"/>
              <a:t>Looking at what customers  really want, process management is a way to continuously improve the quality and productivity in business operations and is complement to the existing management of functional-oriented line/task units.</a:t>
            </a:r>
          </a:p>
          <a:p>
            <a:r>
              <a:rPr lang="en-US" sz="2400" dirty="0" smtClean="0"/>
              <a:t>Process is a series of steps designated to produce product or service</a:t>
            </a:r>
          </a:p>
          <a:p>
            <a:r>
              <a:rPr lang="en-US" sz="2400" dirty="0" smtClean="0"/>
              <a:t>May be performed by department , section, group etc.</a:t>
            </a:r>
          </a:p>
          <a:p>
            <a:r>
              <a:rPr lang="en-US" sz="2400" dirty="0" smtClean="0"/>
              <a:t>Can be cross functional spanning several departments , sections.</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smtClean="0"/>
              <a:t>Manufacturing Excellence</a:t>
            </a:r>
            <a:endParaRPr lang="en-US" dirty="0"/>
          </a:p>
        </p:txBody>
      </p:sp>
      <p:sp>
        <p:nvSpPr>
          <p:cNvPr id="3" name="Content Placeholder 2"/>
          <p:cNvSpPr>
            <a:spLocks noGrp="1"/>
          </p:cNvSpPr>
          <p:nvPr>
            <p:ph idx="1"/>
          </p:nvPr>
        </p:nvSpPr>
        <p:spPr>
          <a:xfrm>
            <a:off x="457200" y="1066800"/>
            <a:ext cx="8229600" cy="5059363"/>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buNone/>
            </a:pPr>
            <a:r>
              <a:rPr lang="en-US" sz="2400" b="1" dirty="0" smtClean="0"/>
              <a:t>Process</a:t>
            </a:r>
            <a:r>
              <a:rPr lang="en-US" sz="2400" dirty="0" smtClean="0"/>
              <a:t> </a:t>
            </a:r>
            <a:r>
              <a:rPr lang="en-US" sz="2400" b="1" dirty="0" smtClean="0"/>
              <a:t>Design</a:t>
            </a:r>
            <a:r>
              <a:rPr lang="en-US" sz="2400" dirty="0" smtClean="0"/>
              <a:t>  </a:t>
            </a:r>
            <a:r>
              <a:rPr lang="en-US" sz="2400" b="1" dirty="0" smtClean="0"/>
              <a:t>?</a:t>
            </a:r>
          </a:p>
          <a:p>
            <a:pPr>
              <a:buNone/>
            </a:pPr>
            <a:endParaRPr lang="en-US" sz="2400" dirty="0" smtClean="0"/>
          </a:p>
          <a:p>
            <a:pPr>
              <a:buNone/>
            </a:pPr>
            <a:r>
              <a:rPr lang="en-US" sz="2400" dirty="0" smtClean="0"/>
              <a:t>AS explained in earlier slide, we shall  mainly make use of TS16949 guidelines for defining and documenting manufacturing processes. Such as :</a:t>
            </a:r>
          </a:p>
          <a:p>
            <a:r>
              <a:rPr lang="en-US" sz="2400" dirty="0" smtClean="0"/>
              <a:t>Advance Part Quality Planning </a:t>
            </a:r>
          </a:p>
          <a:p>
            <a:r>
              <a:rPr lang="en-US" sz="2400" dirty="0" smtClean="0"/>
              <a:t>Production part approval process</a:t>
            </a:r>
          </a:p>
          <a:p>
            <a:r>
              <a:rPr lang="en-US" sz="2400" dirty="0" smtClean="0"/>
              <a:t>Process flow diagrams</a:t>
            </a:r>
          </a:p>
          <a:p>
            <a:r>
              <a:rPr lang="en-US" sz="2400" dirty="0" smtClean="0"/>
              <a:t>Failure mode Effect Analysis</a:t>
            </a:r>
          </a:p>
          <a:p>
            <a:r>
              <a:rPr lang="en-US" sz="2400" dirty="0" smtClean="0"/>
              <a:t>Control charts</a:t>
            </a:r>
          </a:p>
          <a:p>
            <a:r>
              <a:rPr lang="en-US" sz="2400" dirty="0" smtClean="0"/>
              <a:t>Measurement Systems Analysis</a:t>
            </a:r>
          </a:p>
          <a:p>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60" name="Rectangle 4"/>
          <p:cNvSpPr>
            <a:spLocks noGrp="1" noChangeArrowheads="1"/>
          </p:cNvSpPr>
          <p:nvPr>
            <p:ph type="title"/>
          </p:nvPr>
        </p:nvSpPr>
        <p:spPr>
          <a:xfrm>
            <a:off x="457200" y="274638"/>
            <a:ext cx="8229600" cy="715962"/>
          </a:xfrm>
        </p:spPr>
        <p:txBody>
          <a:bodyPr>
            <a:normAutofit fontScale="90000"/>
          </a:bodyPr>
          <a:lstStyle/>
          <a:p>
            <a:r>
              <a:rPr lang="en-US" dirty="0" smtClean="0"/>
              <a:t>Manufacturing Excellence</a:t>
            </a:r>
            <a:endParaRPr lang="en-US" dirty="0"/>
          </a:p>
        </p:txBody>
      </p:sp>
      <p:sp>
        <p:nvSpPr>
          <p:cNvPr id="838661" name="Rectangle 5"/>
          <p:cNvSpPr>
            <a:spLocks noGrp="1" noChangeArrowheads="1"/>
          </p:cNvSpPr>
          <p:nvPr>
            <p:ph type="body" idx="1"/>
          </p:nvPr>
        </p:nvSpPr>
        <p:spPr>
          <a:xfrm>
            <a:off x="457200" y="1676400"/>
            <a:ext cx="8229600" cy="4906963"/>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85000" lnSpcReduction="20000"/>
          </a:bodyPr>
          <a:lstStyle/>
          <a:p>
            <a:endParaRPr lang="en-US" dirty="0" smtClean="0"/>
          </a:p>
          <a:p>
            <a:pPr>
              <a:buNone/>
            </a:pPr>
            <a:r>
              <a:rPr lang="en-US" dirty="0" smtClean="0"/>
              <a:t>    </a:t>
            </a:r>
            <a:r>
              <a:rPr lang="en-US" b="1" dirty="0" smtClean="0"/>
              <a:t>Process</a:t>
            </a:r>
            <a:r>
              <a:rPr lang="en-US" dirty="0" smtClean="0"/>
              <a:t> </a:t>
            </a:r>
            <a:r>
              <a:rPr lang="en-US" b="1" dirty="0" smtClean="0"/>
              <a:t>should not be</a:t>
            </a:r>
            <a:r>
              <a:rPr lang="en-US" dirty="0" smtClean="0"/>
              <a:t> --</a:t>
            </a:r>
          </a:p>
          <a:p>
            <a:r>
              <a:rPr lang="en-US" dirty="0" smtClean="0"/>
              <a:t>Anecdotal</a:t>
            </a:r>
            <a:endParaRPr lang="en-US" dirty="0"/>
          </a:p>
          <a:p>
            <a:pPr lvl="1"/>
            <a:r>
              <a:rPr lang="en-US" dirty="0"/>
              <a:t>Merely an example of a process</a:t>
            </a:r>
          </a:p>
          <a:p>
            <a:pPr>
              <a:buNone/>
            </a:pPr>
            <a:r>
              <a:rPr lang="en-US" dirty="0" smtClean="0"/>
              <a:t>    Process should be--</a:t>
            </a:r>
            <a:endParaRPr lang="en-US" dirty="0"/>
          </a:p>
          <a:p>
            <a:pPr marL="914400" lvl="1" indent="-514350">
              <a:buNone/>
            </a:pPr>
            <a:r>
              <a:rPr lang="en-US" dirty="0"/>
              <a:t>Clear Sense Of How</a:t>
            </a:r>
          </a:p>
          <a:p>
            <a:pPr lvl="1"/>
            <a:r>
              <a:rPr lang="en-US" dirty="0"/>
              <a:t>Defined process details such as methods, measures, deployment, and evaluation factors (measures of success)</a:t>
            </a:r>
          </a:p>
          <a:p>
            <a:endParaRPr lang="en-US" dirty="0"/>
          </a:p>
          <a:p>
            <a:pPr marL="914400" lvl="1" indent="-514350">
              <a:buNone/>
            </a:pPr>
            <a:r>
              <a:rPr lang="en-US" dirty="0"/>
              <a:t>Deployment</a:t>
            </a:r>
          </a:p>
          <a:p>
            <a:pPr lvl="1"/>
            <a:r>
              <a:rPr lang="en-US" dirty="0"/>
              <a:t>Extent to which the process is used throughout the organization</a:t>
            </a:r>
          </a:p>
          <a:p>
            <a:pPr lvl="1"/>
            <a:r>
              <a:rPr lang="en-US" dirty="0"/>
              <a:t>Completeness to the requirements</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Manufacturing Excellence</a:t>
            </a:r>
            <a:endParaRPr lang="en-US" dirty="0"/>
          </a:p>
        </p:txBody>
      </p:sp>
      <p:sp>
        <p:nvSpPr>
          <p:cNvPr id="3" name="Content Placeholder 2"/>
          <p:cNvSpPr>
            <a:spLocks noGrp="1"/>
          </p:cNvSpPr>
          <p:nvPr>
            <p:ph idx="1"/>
          </p:nvPr>
        </p:nvSpPr>
        <p:spPr>
          <a:xfrm>
            <a:off x="457200" y="1295401"/>
            <a:ext cx="8229600" cy="50292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n-US" sz="2800" dirty="0" smtClean="0"/>
              <a:t>AKWL  </a:t>
            </a:r>
            <a:r>
              <a:rPr lang="en-US" sz="2800" dirty="0" smtClean="0"/>
              <a:t>has </a:t>
            </a:r>
            <a:r>
              <a:rPr lang="en-US" sz="2800" dirty="0" smtClean="0"/>
              <a:t>taken an initiative Manufacturing Excellence as an initiative to partner with industries in their journey to excellence.</a:t>
            </a:r>
          </a:p>
          <a:p>
            <a:r>
              <a:rPr lang="en-US" sz="2800" dirty="0" smtClean="0"/>
              <a:t>Before we move ahead we shall take a look at Business excellence first. </a:t>
            </a:r>
          </a:p>
          <a:p>
            <a:r>
              <a:rPr lang="en-US" sz="2800" dirty="0" smtClean="0"/>
              <a:t>The manufacturing Excellence is a subset of Business excellence.</a:t>
            </a:r>
          </a:p>
          <a:p>
            <a:r>
              <a:rPr lang="en-US" sz="2800" dirty="0" smtClean="0"/>
              <a:t>Once we make progress  in Manufacturing Excellence we shall take on full  Business Excellence initiative</a:t>
            </a:r>
          </a:p>
          <a:p>
            <a:pPr>
              <a:buNone/>
            </a:pP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Manufacturing Excellence</a:t>
            </a:r>
            <a:endParaRPr lang="en-US" dirty="0"/>
          </a:p>
        </p:txBody>
      </p:sp>
      <p:sp>
        <p:nvSpPr>
          <p:cNvPr id="3" name="Content Placeholder 2"/>
          <p:cNvSpPr>
            <a:spLocks noGrp="1"/>
          </p:cNvSpPr>
          <p:nvPr>
            <p:ph idx="1"/>
          </p:nvPr>
        </p:nvSpPr>
        <p:spPr>
          <a:xfrm>
            <a:off x="457200" y="1066800"/>
            <a:ext cx="8229600" cy="5059363"/>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buNone/>
            </a:pPr>
            <a:r>
              <a:rPr lang="en-US" sz="2800" dirty="0" smtClean="0"/>
              <a:t>Why Improve process  ??</a:t>
            </a:r>
          </a:p>
          <a:p>
            <a:pPr>
              <a:buNone/>
            </a:pPr>
            <a:r>
              <a:rPr lang="en-US" sz="2800" dirty="0" smtClean="0"/>
              <a:t>Because improvement is….</a:t>
            </a:r>
          </a:p>
          <a:p>
            <a:r>
              <a:rPr lang="en-US" sz="2800" dirty="0" smtClean="0"/>
              <a:t>Root cause for             Competitive advantage</a:t>
            </a:r>
          </a:p>
          <a:p>
            <a:r>
              <a:rPr lang="en-US" sz="2800" dirty="0" smtClean="0"/>
              <a:t>Vehicle for                    Strategy implementation</a:t>
            </a:r>
          </a:p>
          <a:p>
            <a:r>
              <a:rPr lang="en-US" sz="2800" dirty="0" smtClean="0"/>
              <a:t>Enables                          Achievement  of                                                             </a:t>
            </a:r>
            <a:r>
              <a:rPr lang="en-US" sz="2400" dirty="0" smtClean="0"/>
              <a:t>			            </a:t>
            </a:r>
            <a:r>
              <a:rPr lang="en-US" sz="2800" dirty="0" smtClean="0"/>
              <a:t>customer satisfaction </a:t>
            </a:r>
          </a:p>
          <a:p>
            <a:r>
              <a:rPr lang="en-US" sz="2800" dirty="0" smtClean="0"/>
              <a:t>Enhances                       Performance  of 					          individuals	 </a:t>
            </a:r>
          </a:p>
          <a:p>
            <a:r>
              <a:rPr lang="en-US" sz="2800" dirty="0" smtClean="0"/>
              <a:t>Frequently        	          not documented/understood 			        /managed/improved       </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6276" name="Rectangle 1028"/>
          <p:cNvSpPr>
            <a:spLocks noGrp="1" noChangeArrowheads="1"/>
          </p:cNvSpPr>
          <p:nvPr>
            <p:ph type="title"/>
          </p:nvPr>
        </p:nvSpPr>
        <p:spPr>
          <a:xfrm>
            <a:off x="457200" y="228600"/>
            <a:ext cx="8229600" cy="762000"/>
          </a:xfrm>
        </p:spPr>
        <p:txBody>
          <a:bodyPr>
            <a:normAutofit/>
          </a:bodyPr>
          <a:lstStyle/>
          <a:p>
            <a:r>
              <a:rPr lang="en-US" dirty="0" smtClean="0"/>
              <a:t>Manufacturing Excellence</a:t>
            </a:r>
            <a:endParaRPr lang="en-US" dirty="0"/>
          </a:p>
        </p:txBody>
      </p:sp>
      <p:sp>
        <p:nvSpPr>
          <p:cNvPr id="1206277" name="Rectangle 1029"/>
          <p:cNvSpPr>
            <a:spLocks noGrp="1" noChangeArrowheads="1"/>
          </p:cNvSpPr>
          <p:nvPr>
            <p:ph type="body" idx="1"/>
          </p:nvPr>
        </p:nvSpPr>
        <p:spPr>
          <a:xfrm>
            <a:off x="381000" y="1447801"/>
            <a:ext cx="8382000" cy="4800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pPr lvl="1">
              <a:lnSpc>
                <a:spcPct val="90000"/>
              </a:lnSpc>
              <a:buNone/>
            </a:pPr>
            <a:r>
              <a:rPr lang="en-US" sz="2400" b="1" dirty="0"/>
              <a:t>Performance</a:t>
            </a:r>
          </a:p>
          <a:p>
            <a:pPr lvl="2">
              <a:lnSpc>
                <a:spcPct val="90000"/>
              </a:lnSpc>
            </a:pPr>
            <a:r>
              <a:rPr lang="en-US" dirty="0"/>
              <a:t>Output results obtained from processes, products and services that permit </a:t>
            </a:r>
            <a:r>
              <a:rPr lang="en-US" u="sng" dirty="0"/>
              <a:t>evaluation &amp; comparison</a:t>
            </a:r>
            <a:r>
              <a:rPr lang="en-US" dirty="0"/>
              <a:t> relative to standards, past results and others</a:t>
            </a:r>
          </a:p>
          <a:p>
            <a:pPr lvl="2">
              <a:lnSpc>
                <a:spcPct val="90000"/>
              </a:lnSpc>
            </a:pPr>
            <a:r>
              <a:rPr lang="en-US" dirty="0"/>
              <a:t>Might be financial or </a:t>
            </a:r>
            <a:r>
              <a:rPr lang="en-US" dirty="0" smtClean="0"/>
              <a:t>non-financial</a:t>
            </a:r>
            <a:endParaRPr lang="en-US" dirty="0"/>
          </a:p>
          <a:p>
            <a:pPr>
              <a:lnSpc>
                <a:spcPct val="90000"/>
              </a:lnSpc>
            </a:pPr>
            <a:r>
              <a:rPr lang="en-US" sz="2400" dirty="0"/>
              <a:t>Dimensions Of </a:t>
            </a:r>
            <a:r>
              <a:rPr lang="en-US" sz="2400" dirty="0" smtClean="0"/>
              <a:t>Performance Customer </a:t>
            </a:r>
            <a:r>
              <a:rPr lang="en-US" sz="2400" dirty="0"/>
              <a:t>Perceived Performance</a:t>
            </a:r>
          </a:p>
          <a:p>
            <a:pPr lvl="1">
              <a:lnSpc>
                <a:spcPct val="90000"/>
              </a:lnSpc>
              <a:buFont typeface="Arial" pitchFamily="34" charset="0"/>
              <a:buChar char="•"/>
            </a:pPr>
            <a:r>
              <a:rPr lang="en-US" sz="2400" dirty="0"/>
              <a:t>Financial And Market Place Performance</a:t>
            </a:r>
          </a:p>
          <a:p>
            <a:pPr lvl="1">
              <a:lnSpc>
                <a:spcPct val="90000"/>
              </a:lnSpc>
              <a:buFont typeface="Arial" pitchFamily="34" charset="0"/>
              <a:buChar char="•"/>
            </a:pPr>
            <a:r>
              <a:rPr lang="en-US" sz="2400" dirty="0"/>
              <a:t>Organizational </a:t>
            </a:r>
            <a:r>
              <a:rPr lang="en-US" sz="2400" dirty="0" smtClean="0"/>
              <a:t>Effectiveness</a:t>
            </a:r>
          </a:p>
          <a:p>
            <a:pPr lvl="1">
              <a:lnSpc>
                <a:spcPct val="90000"/>
              </a:lnSpc>
              <a:buFont typeface="Arial" pitchFamily="34" charset="0"/>
              <a:buChar char="•"/>
            </a:pPr>
            <a:r>
              <a:rPr lang="en-US" sz="2400" dirty="0" smtClean="0"/>
              <a:t>Human </a:t>
            </a:r>
            <a:r>
              <a:rPr lang="en-US" sz="2400" dirty="0"/>
              <a:t>Resource </a:t>
            </a:r>
            <a:r>
              <a:rPr lang="en-US" sz="2400" dirty="0" smtClean="0"/>
              <a:t>Effectiveness</a:t>
            </a:r>
          </a:p>
          <a:p>
            <a:pPr lvl="1">
              <a:lnSpc>
                <a:spcPct val="90000"/>
              </a:lnSpc>
              <a:buFont typeface="Arial" pitchFamily="34" charset="0"/>
              <a:buChar char="•"/>
            </a:pPr>
            <a:r>
              <a:rPr lang="en-US" sz="2400" dirty="0" smtClean="0"/>
              <a:t>Process Effectiveness</a:t>
            </a:r>
          </a:p>
          <a:p>
            <a:pPr lvl="1">
              <a:lnSpc>
                <a:spcPct val="90000"/>
              </a:lnSpc>
              <a:buFont typeface="Arial" pitchFamily="34" charset="0"/>
              <a:buChar char="•"/>
            </a:pPr>
            <a:r>
              <a:rPr lang="en-US" sz="2400" dirty="0" smtClean="0"/>
              <a:t>Supplier </a:t>
            </a:r>
            <a:r>
              <a:rPr lang="en-US" sz="2400" dirty="0"/>
              <a:t>/ Partner Effectiveness</a:t>
            </a: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274638"/>
            <a:ext cx="8229600" cy="563562"/>
          </a:xfrm>
          <a:prstGeom prst="rect">
            <a:avLst/>
          </a:prstGeom>
        </p:spPr>
        <p:txBody>
          <a:bodyPr>
            <a:normAutofit fontScale="92500" lnSpcReduction="10000"/>
          </a:bodyPr>
          <a:lstStyle/>
          <a:p>
            <a:pPr lvl="0" algn="ctr">
              <a:spcBef>
                <a:spcPct val="0"/>
              </a:spcBef>
              <a:defRPr/>
            </a:pPr>
            <a:r>
              <a:rPr lang="en-US" sz="3600" dirty="0" smtClean="0"/>
              <a:t>Manufacturing Excellence</a:t>
            </a:r>
            <a:endParaRPr kumimoji="0" lang="en-US" sz="36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4" name="Picture 3"/>
          <p:cNvPicPr>
            <a:picLocks noChangeAspect="1" noChangeArrowheads="1"/>
          </p:cNvPicPr>
          <p:nvPr/>
        </p:nvPicPr>
        <p:blipFill>
          <a:blip r:embed="rId2" cstate="print"/>
          <a:srcRect/>
          <a:stretch>
            <a:fillRect/>
          </a:stretch>
        </p:blipFill>
        <p:spPr>
          <a:xfrm>
            <a:off x="534988" y="1219200"/>
            <a:ext cx="7999412" cy="4269742"/>
          </a:xfrm>
          <a:prstGeom prst="rect">
            <a:avLst/>
          </a:prstGeom>
          <a:noFill/>
        </p:spPr>
      </p:pic>
      <p:sp>
        <p:nvSpPr>
          <p:cNvPr id="6" name="Oval 6"/>
          <p:cNvSpPr>
            <a:spLocks noChangeArrowheads="1"/>
          </p:cNvSpPr>
          <p:nvPr/>
        </p:nvSpPr>
        <p:spPr bwMode="auto">
          <a:xfrm>
            <a:off x="1371600" y="3475038"/>
            <a:ext cx="457200" cy="381000"/>
          </a:xfrm>
          <a:prstGeom prst="ellipse">
            <a:avLst/>
          </a:prstGeom>
          <a:solidFill>
            <a:srgbClr val="A50021"/>
          </a:solidFill>
          <a:ln w="9525">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solidFill>
                  <a:schemeClr val="bg1"/>
                </a:solidFill>
              </a:rPr>
              <a:t>120</a:t>
            </a:r>
          </a:p>
        </p:txBody>
      </p:sp>
      <p:sp>
        <p:nvSpPr>
          <p:cNvPr id="7" name="Oval 7"/>
          <p:cNvSpPr>
            <a:spLocks noChangeArrowheads="1"/>
          </p:cNvSpPr>
          <p:nvPr/>
        </p:nvSpPr>
        <p:spPr bwMode="auto">
          <a:xfrm>
            <a:off x="3276600" y="2713038"/>
            <a:ext cx="457200" cy="381000"/>
          </a:xfrm>
          <a:prstGeom prst="ellipse">
            <a:avLst/>
          </a:prstGeom>
          <a:solidFill>
            <a:srgbClr val="A50021"/>
          </a:solidFill>
          <a:ln w="9525">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solidFill>
                  <a:schemeClr val="bg1"/>
                </a:solidFill>
              </a:rPr>
              <a:t>85</a:t>
            </a:r>
          </a:p>
        </p:txBody>
      </p:sp>
      <p:sp>
        <p:nvSpPr>
          <p:cNvPr id="8" name="Oval 8"/>
          <p:cNvSpPr>
            <a:spLocks noChangeArrowheads="1"/>
          </p:cNvSpPr>
          <p:nvPr/>
        </p:nvSpPr>
        <p:spPr bwMode="auto">
          <a:xfrm>
            <a:off x="5486400" y="2713038"/>
            <a:ext cx="457200" cy="381000"/>
          </a:xfrm>
          <a:prstGeom prst="ellipse">
            <a:avLst/>
          </a:prstGeom>
          <a:solidFill>
            <a:srgbClr val="A50021"/>
          </a:solidFill>
          <a:ln w="9525">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solidFill>
                  <a:schemeClr val="bg1"/>
                </a:solidFill>
              </a:rPr>
              <a:t>85</a:t>
            </a:r>
          </a:p>
        </p:txBody>
      </p:sp>
      <p:sp>
        <p:nvSpPr>
          <p:cNvPr id="9" name="Oval 9"/>
          <p:cNvSpPr>
            <a:spLocks noChangeArrowheads="1"/>
          </p:cNvSpPr>
          <p:nvPr/>
        </p:nvSpPr>
        <p:spPr bwMode="auto">
          <a:xfrm>
            <a:off x="3276600" y="4237038"/>
            <a:ext cx="457200" cy="381000"/>
          </a:xfrm>
          <a:prstGeom prst="ellipse">
            <a:avLst/>
          </a:prstGeom>
          <a:solidFill>
            <a:srgbClr val="A50021"/>
          </a:solidFill>
          <a:ln w="9525">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solidFill>
                  <a:schemeClr val="bg1"/>
                </a:solidFill>
              </a:rPr>
              <a:t>85</a:t>
            </a:r>
          </a:p>
        </p:txBody>
      </p:sp>
      <p:sp>
        <p:nvSpPr>
          <p:cNvPr id="10" name="Oval 10"/>
          <p:cNvSpPr>
            <a:spLocks noChangeArrowheads="1"/>
          </p:cNvSpPr>
          <p:nvPr/>
        </p:nvSpPr>
        <p:spPr bwMode="auto">
          <a:xfrm>
            <a:off x="5486400" y="4237038"/>
            <a:ext cx="457200" cy="381000"/>
          </a:xfrm>
          <a:prstGeom prst="ellipse">
            <a:avLst/>
          </a:prstGeom>
          <a:solidFill>
            <a:srgbClr val="A50021"/>
          </a:solidFill>
          <a:ln w="9525">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solidFill>
                  <a:schemeClr val="bg1"/>
                </a:solidFill>
              </a:rPr>
              <a:t>85</a:t>
            </a:r>
          </a:p>
        </p:txBody>
      </p:sp>
      <p:sp>
        <p:nvSpPr>
          <p:cNvPr id="11" name="Oval 11"/>
          <p:cNvSpPr>
            <a:spLocks noChangeArrowheads="1"/>
          </p:cNvSpPr>
          <p:nvPr/>
        </p:nvSpPr>
        <p:spPr bwMode="auto">
          <a:xfrm>
            <a:off x="1828800" y="4953000"/>
            <a:ext cx="457200" cy="381000"/>
          </a:xfrm>
          <a:prstGeom prst="ellipse">
            <a:avLst/>
          </a:prstGeom>
          <a:solidFill>
            <a:srgbClr val="A50021"/>
          </a:solidFill>
          <a:ln w="9525">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dirty="0">
                <a:solidFill>
                  <a:schemeClr val="bg1"/>
                </a:solidFill>
              </a:rPr>
              <a:t>90</a:t>
            </a:r>
          </a:p>
        </p:txBody>
      </p:sp>
      <p:sp>
        <p:nvSpPr>
          <p:cNvPr id="12" name="Oval 12"/>
          <p:cNvSpPr>
            <a:spLocks noChangeArrowheads="1"/>
          </p:cNvSpPr>
          <p:nvPr/>
        </p:nvSpPr>
        <p:spPr bwMode="auto">
          <a:xfrm>
            <a:off x="7467600" y="3322638"/>
            <a:ext cx="457200" cy="381000"/>
          </a:xfrm>
          <a:prstGeom prst="ellipse">
            <a:avLst/>
          </a:prstGeom>
          <a:solidFill>
            <a:srgbClr val="FF9900"/>
          </a:solidFill>
          <a:ln w="9525">
            <a:solidFill>
              <a:schemeClr val="tx1"/>
            </a:solidFill>
            <a:round/>
            <a:headEnd/>
            <a:tailEnd/>
          </a:ln>
          <a:effectLst>
            <a:outerShdw dist="17961" dir="2700000" algn="ctr" rotWithShape="0">
              <a:schemeClr val="bg2"/>
            </a:outerShdw>
          </a:effectLst>
        </p:spPr>
        <p:txBody>
          <a:bodyPr wrap="none" anchor="ctr"/>
          <a:lstStyle/>
          <a:p>
            <a:pPr algn="ctr" eaLnBrk="0" hangingPunct="0">
              <a:defRPr/>
            </a:pPr>
            <a:r>
              <a:rPr lang="en-US" b="1"/>
              <a:t>450</a:t>
            </a:r>
          </a:p>
        </p:txBody>
      </p:sp>
      <p:sp>
        <p:nvSpPr>
          <p:cNvPr id="16" name="TextBox 15"/>
          <p:cNvSpPr txBox="1"/>
          <p:nvPr/>
        </p:nvSpPr>
        <p:spPr>
          <a:xfrm>
            <a:off x="1524000" y="6211669"/>
            <a:ext cx="6400800" cy="646331"/>
          </a:xfrm>
          <a:prstGeom prst="rect">
            <a:avLst/>
          </a:prstGeom>
          <a:noFill/>
        </p:spPr>
        <p:txBody>
          <a:bodyPr wrap="square" rtlCol="0">
            <a:spAutoFit/>
          </a:bodyPr>
          <a:lstStyle/>
          <a:p>
            <a:r>
              <a:rPr lang="en-US" dirty="0" smtClean="0"/>
              <a:t>Approach Deployment Total 550 points &amp; Results  450 Point A balance is kept</a:t>
            </a:r>
            <a:endParaRPr lang="en-US" dirty="0"/>
          </a:p>
        </p:txBody>
      </p:sp>
      <p:sp>
        <p:nvSpPr>
          <p:cNvPr id="17" name="Title 16"/>
          <p:cNvSpPr>
            <a:spLocks noGrp="1"/>
          </p:cNvSpPr>
          <p:nvPr>
            <p:ph type="title"/>
          </p:nvPr>
        </p:nvSpPr>
        <p:spPr>
          <a:xfrm>
            <a:off x="381000" y="152400"/>
            <a:ext cx="8229600" cy="609600"/>
          </a:xfrm>
        </p:spPr>
        <p:txBody>
          <a:bodyPr>
            <a:normAutofit fontScale="90000"/>
          </a:bodyPr>
          <a:lstStyle/>
          <a:p>
            <a:endParaRPr lang="en-US" dirty="0"/>
          </a:p>
        </p:txBody>
      </p:sp>
      <p:sp>
        <p:nvSpPr>
          <p:cNvPr id="18" name="Content Placeholder 17"/>
          <p:cNvSpPr>
            <a:spLocks noGrp="1"/>
          </p:cNvSpPr>
          <p:nvPr>
            <p:ph idx="1"/>
          </p:nvPr>
        </p:nvSpPr>
        <p:spPr>
          <a:xfrm>
            <a:off x="457200" y="990600"/>
            <a:ext cx="8153400" cy="5105400"/>
          </a:xfrm>
        </p:spPr>
        <p:txBody>
          <a:bodyPr/>
          <a:lstStyle/>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251330" name="Rectangle 2"/>
          <p:cNvSpPr>
            <a:spLocks noGrp="1" noChangeArrowheads="1"/>
          </p:cNvSpPr>
          <p:nvPr>
            <p:ph type="title"/>
          </p:nvPr>
        </p:nvSpPr>
        <p:spPr/>
        <p:txBody>
          <a:bodyPr/>
          <a:lstStyle/>
          <a:p>
            <a:r>
              <a:rPr lang="en-US"/>
              <a:t>The Journey To Business Excellence</a:t>
            </a:r>
          </a:p>
        </p:txBody>
      </p:sp>
      <p:grpSp>
        <p:nvGrpSpPr>
          <p:cNvPr id="2" name="Group 20"/>
          <p:cNvGrpSpPr>
            <a:grpSpLocks/>
          </p:cNvGrpSpPr>
          <p:nvPr/>
        </p:nvGrpSpPr>
        <p:grpSpPr bwMode="auto">
          <a:xfrm>
            <a:off x="746125" y="1371600"/>
            <a:ext cx="8321675" cy="5105400"/>
            <a:chOff x="470" y="864"/>
            <a:chExt cx="5242" cy="3216"/>
          </a:xfrm>
        </p:grpSpPr>
        <p:sp>
          <p:nvSpPr>
            <p:cNvPr id="1251332" name="Line 4"/>
            <p:cNvSpPr>
              <a:spLocks noChangeShapeType="1"/>
            </p:cNvSpPr>
            <p:nvPr/>
          </p:nvSpPr>
          <p:spPr bwMode="auto">
            <a:xfrm>
              <a:off x="720" y="3648"/>
              <a:ext cx="720" cy="0"/>
            </a:xfrm>
            <a:prstGeom prst="line">
              <a:avLst/>
            </a:prstGeom>
            <a:noFill/>
            <a:ln w="57150" cmpd="thinThick">
              <a:solidFill>
                <a:schemeClr val="tx1"/>
              </a:solidFill>
              <a:round/>
              <a:headEnd type="oval" w="med" len="med"/>
              <a:tailEnd type="oval" w="med" len="med"/>
            </a:ln>
            <a:effectLst/>
          </p:spPr>
          <p:txBody>
            <a:bodyPr/>
            <a:lstStyle/>
            <a:p>
              <a:endParaRPr lang="en-US"/>
            </a:p>
          </p:txBody>
        </p:sp>
        <p:sp>
          <p:nvSpPr>
            <p:cNvPr id="1251333" name="Text Box 5"/>
            <p:cNvSpPr txBox="1">
              <a:spLocks noChangeArrowheads="1"/>
            </p:cNvSpPr>
            <p:nvPr/>
          </p:nvSpPr>
          <p:spPr bwMode="auto">
            <a:xfrm>
              <a:off x="470" y="3714"/>
              <a:ext cx="1258" cy="366"/>
            </a:xfrm>
            <a:prstGeom prst="rect">
              <a:avLst/>
            </a:prstGeom>
            <a:noFill/>
            <a:ln w="9525">
              <a:noFill/>
              <a:miter lim="800000"/>
              <a:headEnd/>
              <a:tailEnd/>
            </a:ln>
            <a:effectLst/>
          </p:spPr>
          <p:txBody>
            <a:bodyPr>
              <a:spAutoFit/>
            </a:bodyPr>
            <a:lstStyle/>
            <a:p>
              <a:pPr algn="ctr"/>
              <a:r>
                <a:rPr lang="en-US" sz="1600">
                  <a:latin typeface="Myriad Roman" pitchFamily="34" charset="0"/>
                </a:rPr>
                <a:t>0 – 250</a:t>
              </a:r>
            </a:p>
            <a:p>
              <a:pPr algn="ctr"/>
              <a:r>
                <a:rPr lang="en-US" sz="1600">
                  <a:latin typeface="Myriad Roman" pitchFamily="34" charset="0"/>
                </a:rPr>
                <a:t>Early Development</a:t>
              </a:r>
            </a:p>
          </p:txBody>
        </p:sp>
        <p:sp>
          <p:nvSpPr>
            <p:cNvPr id="1251334" name="Line 6"/>
            <p:cNvSpPr>
              <a:spLocks noChangeShapeType="1"/>
            </p:cNvSpPr>
            <p:nvPr/>
          </p:nvSpPr>
          <p:spPr bwMode="auto">
            <a:xfrm flipV="1">
              <a:off x="1440" y="3504"/>
              <a:ext cx="672" cy="144"/>
            </a:xfrm>
            <a:prstGeom prst="line">
              <a:avLst/>
            </a:prstGeom>
            <a:noFill/>
            <a:ln w="57150" cmpd="thinThick">
              <a:solidFill>
                <a:schemeClr val="tx1"/>
              </a:solidFill>
              <a:round/>
              <a:headEnd type="oval" w="med" len="med"/>
              <a:tailEnd type="oval" w="med" len="med"/>
            </a:ln>
            <a:effectLst/>
          </p:spPr>
          <p:txBody>
            <a:bodyPr/>
            <a:lstStyle/>
            <a:p>
              <a:endParaRPr lang="en-US"/>
            </a:p>
          </p:txBody>
        </p:sp>
        <p:sp>
          <p:nvSpPr>
            <p:cNvPr id="1251335" name="Text Box 7"/>
            <p:cNvSpPr txBox="1">
              <a:spLocks noChangeArrowheads="1"/>
            </p:cNvSpPr>
            <p:nvPr/>
          </p:nvSpPr>
          <p:spPr bwMode="auto">
            <a:xfrm>
              <a:off x="1104" y="3072"/>
              <a:ext cx="1258" cy="366"/>
            </a:xfrm>
            <a:prstGeom prst="rect">
              <a:avLst/>
            </a:prstGeom>
            <a:noFill/>
            <a:ln w="9525">
              <a:noFill/>
              <a:miter lim="800000"/>
              <a:headEnd/>
              <a:tailEnd/>
            </a:ln>
            <a:effectLst/>
          </p:spPr>
          <p:txBody>
            <a:bodyPr>
              <a:spAutoFit/>
            </a:bodyPr>
            <a:lstStyle/>
            <a:p>
              <a:pPr algn="ctr"/>
              <a:r>
                <a:rPr lang="en-US" sz="1600">
                  <a:latin typeface="Myriad Roman" pitchFamily="34" charset="0"/>
                </a:rPr>
                <a:t>251 – 350</a:t>
              </a:r>
            </a:p>
            <a:p>
              <a:pPr algn="ctr"/>
              <a:r>
                <a:rPr lang="en-US" sz="1600">
                  <a:latin typeface="Myriad Roman" pitchFamily="34" charset="0"/>
                </a:rPr>
                <a:t>Early Results</a:t>
              </a:r>
            </a:p>
          </p:txBody>
        </p:sp>
        <p:sp>
          <p:nvSpPr>
            <p:cNvPr id="1251336" name="Line 8"/>
            <p:cNvSpPr>
              <a:spLocks noChangeShapeType="1"/>
            </p:cNvSpPr>
            <p:nvPr/>
          </p:nvSpPr>
          <p:spPr bwMode="auto">
            <a:xfrm flipV="1">
              <a:off x="2112" y="3312"/>
              <a:ext cx="672" cy="192"/>
            </a:xfrm>
            <a:prstGeom prst="line">
              <a:avLst/>
            </a:prstGeom>
            <a:noFill/>
            <a:ln w="57150" cmpd="thinThick">
              <a:solidFill>
                <a:schemeClr val="tx1"/>
              </a:solidFill>
              <a:round/>
              <a:headEnd type="oval" w="med" len="med"/>
              <a:tailEnd type="oval" w="med" len="med"/>
            </a:ln>
            <a:effectLst/>
          </p:spPr>
          <p:txBody>
            <a:bodyPr/>
            <a:lstStyle/>
            <a:p>
              <a:endParaRPr lang="en-US"/>
            </a:p>
          </p:txBody>
        </p:sp>
        <p:sp>
          <p:nvSpPr>
            <p:cNvPr id="1251337" name="Text Box 9"/>
            <p:cNvSpPr txBox="1">
              <a:spLocks noChangeArrowheads="1"/>
            </p:cNvSpPr>
            <p:nvPr/>
          </p:nvSpPr>
          <p:spPr bwMode="auto">
            <a:xfrm>
              <a:off x="2342" y="3456"/>
              <a:ext cx="1258" cy="366"/>
            </a:xfrm>
            <a:prstGeom prst="rect">
              <a:avLst/>
            </a:prstGeom>
            <a:noFill/>
            <a:ln w="9525">
              <a:noFill/>
              <a:miter lim="800000"/>
              <a:headEnd/>
              <a:tailEnd/>
            </a:ln>
            <a:effectLst/>
          </p:spPr>
          <p:txBody>
            <a:bodyPr>
              <a:spAutoFit/>
            </a:bodyPr>
            <a:lstStyle/>
            <a:p>
              <a:pPr algn="ctr"/>
              <a:r>
                <a:rPr lang="en-US" sz="1600">
                  <a:latin typeface="Myriad Roman" pitchFamily="34" charset="0"/>
                </a:rPr>
                <a:t>351 – 450</a:t>
              </a:r>
            </a:p>
            <a:p>
              <a:pPr algn="ctr"/>
              <a:r>
                <a:rPr lang="en-US" sz="1600">
                  <a:latin typeface="Myriad Roman" pitchFamily="34" charset="0"/>
                </a:rPr>
                <a:t>Early Improvement</a:t>
              </a:r>
            </a:p>
          </p:txBody>
        </p:sp>
        <p:sp>
          <p:nvSpPr>
            <p:cNvPr id="1251338" name="Line 10"/>
            <p:cNvSpPr>
              <a:spLocks noChangeShapeType="1"/>
            </p:cNvSpPr>
            <p:nvPr/>
          </p:nvSpPr>
          <p:spPr bwMode="auto">
            <a:xfrm flipV="1">
              <a:off x="2784" y="2976"/>
              <a:ext cx="528" cy="336"/>
            </a:xfrm>
            <a:prstGeom prst="line">
              <a:avLst/>
            </a:prstGeom>
            <a:noFill/>
            <a:ln w="57150" cmpd="thinThick">
              <a:solidFill>
                <a:schemeClr val="tx1"/>
              </a:solidFill>
              <a:round/>
              <a:headEnd type="oval" w="med" len="med"/>
              <a:tailEnd type="oval" w="med" len="med"/>
            </a:ln>
            <a:effectLst/>
          </p:spPr>
          <p:txBody>
            <a:bodyPr/>
            <a:lstStyle/>
            <a:p>
              <a:endParaRPr lang="en-US"/>
            </a:p>
          </p:txBody>
        </p:sp>
        <p:sp>
          <p:nvSpPr>
            <p:cNvPr id="1251339" name="Text Box 11"/>
            <p:cNvSpPr txBox="1">
              <a:spLocks noChangeArrowheads="1"/>
            </p:cNvSpPr>
            <p:nvPr/>
          </p:nvSpPr>
          <p:spPr bwMode="auto">
            <a:xfrm>
              <a:off x="3254" y="3072"/>
              <a:ext cx="1258" cy="366"/>
            </a:xfrm>
            <a:prstGeom prst="rect">
              <a:avLst/>
            </a:prstGeom>
            <a:noFill/>
            <a:ln w="9525">
              <a:noFill/>
              <a:miter lim="800000"/>
              <a:headEnd/>
              <a:tailEnd/>
            </a:ln>
            <a:effectLst/>
          </p:spPr>
          <p:txBody>
            <a:bodyPr>
              <a:spAutoFit/>
            </a:bodyPr>
            <a:lstStyle/>
            <a:p>
              <a:pPr algn="ctr"/>
              <a:r>
                <a:rPr lang="en-US" sz="1600">
                  <a:latin typeface="Myriad Roman" pitchFamily="34" charset="0"/>
                </a:rPr>
                <a:t>451 – 550</a:t>
              </a:r>
            </a:p>
            <a:p>
              <a:pPr algn="ctr"/>
              <a:r>
                <a:rPr lang="en-US" sz="1600">
                  <a:latin typeface="Myriad Roman" pitchFamily="34" charset="0"/>
                </a:rPr>
                <a:t>Good Performance</a:t>
              </a:r>
            </a:p>
          </p:txBody>
        </p:sp>
        <p:sp>
          <p:nvSpPr>
            <p:cNvPr id="1251340" name="Line 12"/>
            <p:cNvSpPr>
              <a:spLocks noChangeShapeType="1"/>
            </p:cNvSpPr>
            <p:nvPr/>
          </p:nvSpPr>
          <p:spPr bwMode="auto">
            <a:xfrm flipV="1">
              <a:off x="3312" y="2496"/>
              <a:ext cx="432" cy="480"/>
            </a:xfrm>
            <a:prstGeom prst="line">
              <a:avLst/>
            </a:prstGeom>
            <a:noFill/>
            <a:ln w="57150" cmpd="thinThick">
              <a:solidFill>
                <a:schemeClr val="tx1"/>
              </a:solidFill>
              <a:round/>
              <a:headEnd type="oval" w="med" len="med"/>
              <a:tailEnd type="oval" w="med" len="med"/>
            </a:ln>
            <a:effectLst/>
          </p:spPr>
          <p:txBody>
            <a:bodyPr/>
            <a:lstStyle/>
            <a:p>
              <a:endParaRPr lang="en-US"/>
            </a:p>
          </p:txBody>
        </p:sp>
        <p:sp>
          <p:nvSpPr>
            <p:cNvPr id="1251341" name="Text Box 13"/>
            <p:cNvSpPr txBox="1">
              <a:spLocks noChangeArrowheads="1"/>
            </p:cNvSpPr>
            <p:nvPr/>
          </p:nvSpPr>
          <p:spPr bwMode="auto">
            <a:xfrm>
              <a:off x="1680" y="2496"/>
              <a:ext cx="1978" cy="366"/>
            </a:xfrm>
            <a:prstGeom prst="rect">
              <a:avLst/>
            </a:prstGeom>
            <a:noFill/>
            <a:ln w="9525">
              <a:noFill/>
              <a:miter lim="800000"/>
              <a:headEnd/>
              <a:tailEnd/>
            </a:ln>
            <a:effectLst/>
          </p:spPr>
          <p:txBody>
            <a:bodyPr>
              <a:spAutoFit/>
            </a:bodyPr>
            <a:lstStyle/>
            <a:p>
              <a:pPr algn="ctr"/>
              <a:r>
                <a:rPr lang="en-US" sz="1600">
                  <a:latin typeface="Myriad Roman" pitchFamily="34" charset="0"/>
                </a:rPr>
                <a:t>551 – 650</a:t>
              </a:r>
            </a:p>
            <a:p>
              <a:pPr algn="ctr"/>
              <a:r>
                <a:rPr lang="en-US" sz="1600">
                  <a:latin typeface="Myriad Roman" pitchFamily="34" charset="0"/>
                </a:rPr>
                <a:t>Emerging Industry Leader</a:t>
              </a:r>
            </a:p>
          </p:txBody>
        </p:sp>
        <p:sp>
          <p:nvSpPr>
            <p:cNvPr id="1251342" name="Text Box 14"/>
            <p:cNvSpPr txBox="1">
              <a:spLocks noChangeArrowheads="1"/>
            </p:cNvSpPr>
            <p:nvPr/>
          </p:nvSpPr>
          <p:spPr bwMode="auto">
            <a:xfrm>
              <a:off x="3840" y="2112"/>
              <a:ext cx="1872" cy="366"/>
            </a:xfrm>
            <a:prstGeom prst="rect">
              <a:avLst/>
            </a:prstGeom>
            <a:noFill/>
            <a:ln w="9525">
              <a:noFill/>
              <a:miter lim="800000"/>
              <a:headEnd/>
              <a:tailEnd/>
            </a:ln>
            <a:effectLst/>
          </p:spPr>
          <p:txBody>
            <a:bodyPr>
              <a:spAutoFit/>
            </a:bodyPr>
            <a:lstStyle/>
            <a:p>
              <a:pPr algn="ctr"/>
              <a:r>
                <a:rPr lang="en-US" sz="1600">
                  <a:latin typeface="Myriad Roman" pitchFamily="34" charset="0"/>
                </a:rPr>
                <a:t>651 – 750</a:t>
              </a:r>
            </a:p>
            <a:p>
              <a:pPr algn="ctr"/>
              <a:r>
                <a:rPr lang="en-US" sz="1600">
                  <a:latin typeface="Myriad Roman" pitchFamily="34" charset="0"/>
                </a:rPr>
                <a:t>Industry Leader</a:t>
              </a:r>
            </a:p>
          </p:txBody>
        </p:sp>
        <p:sp>
          <p:nvSpPr>
            <p:cNvPr id="1251343" name="Line 15"/>
            <p:cNvSpPr>
              <a:spLocks noChangeShapeType="1"/>
            </p:cNvSpPr>
            <p:nvPr/>
          </p:nvSpPr>
          <p:spPr bwMode="auto">
            <a:xfrm flipV="1">
              <a:off x="3744" y="1968"/>
              <a:ext cx="336" cy="528"/>
            </a:xfrm>
            <a:prstGeom prst="line">
              <a:avLst/>
            </a:prstGeom>
            <a:noFill/>
            <a:ln w="57150" cmpd="thinThick">
              <a:solidFill>
                <a:schemeClr val="tx1"/>
              </a:solidFill>
              <a:round/>
              <a:headEnd type="oval" w="med" len="med"/>
              <a:tailEnd type="oval" w="med" len="med"/>
            </a:ln>
            <a:effectLst/>
          </p:spPr>
          <p:txBody>
            <a:bodyPr/>
            <a:lstStyle/>
            <a:p>
              <a:endParaRPr lang="en-US"/>
            </a:p>
          </p:txBody>
        </p:sp>
        <p:sp>
          <p:nvSpPr>
            <p:cNvPr id="1251344" name="Line 16"/>
            <p:cNvSpPr>
              <a:spLocks noChangeShapeType="1"/>
            </p:cNvSpPr>
            <p:nvPr/>
          </p:nvSpPr>
          <p:spPr bwMode="auto">
            <a:xfrm flipV="1">
              <a:off x="4080" y="1392"/>
              <a:ext cx="240" cy="576"/>
            </a:xfrm>
            <a:prstGeom prst="line">
              <a:avLst/>
            </a:prstGeom>
            <a:noFill/>
            <a:ln w="57150" cmpd="thinThick">
              <a:solidFill>
                <a:schemeClr val="tx1"/>
              </a:solidFill>
              <a:round/>
              <a:headEnd type="oval" w="med" len="med"/>
              <a:tailEnd type="oval" w="med" len="med"/>
            </a:ln>
            <a:effectLst/>
          </p:spPr>
          <p:txBody>
            <a:bodyPr/>
            <a:lstStyle/>
            <a:p>
              <a:endParaRPr lang="en-US"/>
            </a:p>
          </p:txBody>
        </p:sp>
        <p:sp>
          <p:nvSpPr>
            <p:cNvPr id="1251345" name="Text Box 17"/>
            <p:cNvSpPr txBox="1">
              <a:spLocks noChangeArrowheads="1"/>
            </p:cNvSpPr>
            <p:nvPr/>
          </p:nvSpPr>
          <p:spPr bwMode="auto">
            <a:xfrm>
              <a:off x="2592" y="1458"/>
              <a:ext cx="1680" cy="366"/>
            </a:xfrm>
            <a:prstGeom prst="rect">
              <a:avLst/>
            </a:prstGeom>
            <a:noFill/>
            <a:ln w="9525">
              <a:noFill/>
              <a:miter lim="800000"/>
              <a:headEnd/>
              <a:tailEnd/>
            </a:ln>
            <a:effectLst/>
          </p:spPr>
          <p:txBody>
            <a:bodyPr>
              <a:spAutoFit/>
            </a:bodyPr>
            <a:lstStyle/>
            <a:p>
              <a:pPr algn="ctr"/>
              <a:r>
                <a:rPr lang="en-US" sz="1600">
                  <a:latin typeface="Myriad Roman" pitchFamily="34" charset="0"/>
                </a:rPr>
                <a:t>751 – 875</a:t>
              </a:r>
            </a:p>
            <a:p>
              <a:pPr algn="ctr"/>
              <a:r>
                <a:rPr lang="en-US" sz="1600">
                  <a:latin typeface="Myriad Roman" pitchFamily="34" charset="0"/>
                </a:rPr>
                <a:t>Benchmark Leader</a:t>
              </a:r>
            </a:p>
          </p:txBody>
        </p:sp>
        <p:sp>
          <p:nvSpPr>
            <p:cNvPr id="1251346" name="Line 18"/>
            <p:cNvSpPr>
              <a:spLocks noChangeShapeType="1"/>
            </p:cNvSpPr>
            <p:nvPr/>
          </p:nvSpPr>
          <p:spPr bwMode="auto">
            <a:xfrm flipV="1">
              <a:off x="4320" y="864"/>
              <a:ext cx="96" cy="528"/>
            </a:xfrm>
            <a:prstGeom prst="line">
              <a:avLst/>
            </a:prstGeom>
            <a:noFill/>
            <a:ln w="57150" cmpd="thinThick">
              <a:solidFill>
                <a:schemeClr val="tx1"/>
              </a:solidFill>
              <a:round/>
              <a:headEnd type="oval" w="med" len="med"/>
              <a:tailEnd type="oval" w="med" len="med"/>
            </a:ln>
            <a:effectLst/>
          </p:spPr>
          <p:txBody>
            <a:bodyPr/>
            <a:lstStyle/>
            <a:p>
              <a:endParaRPr lang="en-US"/>
            </a:p>
          </p:txBody>
        </p:sp>
        <p:sp>
          <p:nvSpPr>
            <p:cNvPr id="1251347" name="Text Box 19"/>
            <p:cNvSpPr txBox="1">
              <a:spLocks noChangeArrowheads="1"/>
            </p:cNvSpPr>
            <p:nvPr/>
          </p:nvSpPr>
          <p:spPr bwMode="auto">
            <a:xfrm>
              <a:off x="4368" y="960"/>
              <a:ext cx="1258" cy="366"/>
            </a:xfrm>
            <a:prstGeom prst="rect">
              <a:avLst/>
            </a:prstGeom>
            <a:noFill/>
            <a:ln w="9525">
              <a:noFill/>
              <a:miter lim="800000"/>
              <a:headEnd/>
              <a:tailEnd/>
            </a:ln>
            <a:effectLst/>
          </p:spPr>
          <p:txBody>
            <a:bodyPr>
              <a:spAutoFit/>
            </a:bodyPr>
            <a:lstStyle/>
            <a:p>
              <a:pPr algn="ctr"/>
              <a:r>
                <a:rPr lang="en-US" sz="1600">
                  <a:latin typeface="Myriad Roman" pitchFamily="34" charset="0"/>
                </a:rPr>
                <a:t>876 – 1000</a:t>
              </a:r>
            </a:p>
            <a:p>
              <a:pPr algn="ctr"/>
              <a:r>
                <a:rPr lang="en-US" sz="1600">
                  <a:latin typeface="Myriad Roman" pitchFamily="34" charset="0"/>
                </a:rPr>
                <a:t>World Leader</a:t>
              </a:r>
            </a:p>
          </p:txBody>
        </p:sp>
      </p:grpSp>
      <p:sp>
        <p:nvSpPr>
          <p:cNvPr id="1251349" name="Line 21"/>
          <p:cNvSpPr>
            <a:spLocks noChangeShapeType="1"/>
          </p:cNvSpPr>
          <p:nvPr/>
        </p:nvSpPr>
        <p:spPr bwMode="auto">
          <a:xfrm>
            <a:off x="3657600" y="4800600"/>
            <a:ext cx="152400" cy="533400"/>
          </a:xfrm>
          <a:prstGeom prst="line">
            <a:avLst/>
          </a:prstGeom>
          <a:noFill/>
          <a:ln w="38100">
            <a:solidFill>
              <a:srgbClr val="FF0000"/>
            </a:solidFill>
            <a:round/>
            <a:headEnd type="oval" w="med" len="med"/>
            <a:tailEnd type="triangle" w="med" len="med"/>
          </a:ln>
          <a:effectLst/>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Manufacturing Excellence</a:t>
            </a:r>
            <a:endParaRPr lang="en-US" dirty="0"/>
          </a:p>
        </p:txBody>
      </p:sp>
      <p:sp>
        <p:nvSpPr>
          <p:cNvPr id="3" name="Content Placeholder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buNone/>
            </a:pPr>
            <a:r>
              <a:rPr lang="en-US" dirty="0" smtClean="0"/>
              <a:t>Evaluation Criteria</a:t>
            </a:r>
          </a:p>
          <a:p>
            <a:pPr>
              <a:buNone/>
            </a:pPr>
            <a:endParaRPr lang="en-US" dirty="0" smtClean="0"/>
          </a:p>
          <a:p>
            <a:pPr>
              <a:buNone/>
            </a:pPr>
            <a:r>
              <a:rPr lang="en-US" dirty="0" smtClean="0"/>
              <a:t>    We have  the evaluation criteria for the Business Excellence Model.</a:t>
            </a:r>
          </a:p>
          <a:p>
            <a:pPr>
              <a:buNone/>
            </a:pPr>
            <a:r>
              <a:rPr lang="en-US" dirty="0" smtClean="0"/>
              <a:t>   We shall be working out the evaluation criteria for Manufacturing Excellence  later </a:t>
            </a:r>
            <a:r>
              <a:rPr lang="en-US" smtClean="0"/>
              <a:t>date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52400" y="228600"/>
            <a:ext cx="8763000" cy="64008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endParaRPr lang="en-US" dirty="0" smtClean="0"/>
          </a:p>
          <a:p>
            <a:endParaRPr lang="en-US" dirty="0" smtClean="0"/>
          </a:p>
          <a:p>
            <a:endParaRPr lang="en-US" dirty="0" smtClean="0"/>
          </a:p>
          <a:p>
            <a:pPr>
              <a:buNone/>
            </a:pPr>
            <a:r>
              <a:rPr lang="en-US" dirty="0" smtClean="0"/>
              <a:t>                         </a:t>
            </a:r>
          </a:p>
          <a:p>
            <a:pPr>
              <a:buNone/>
            </a:pPr>
            <a:endParaRPr lang="en-US" dirty="0" smtClean="0"/>
          </a:p>
          <a:p>
            <a:pPr>
              <a:buNone/>
            </a:pPr>
            <a:r>
              <a:rPr lang="en-US" dirty="0" smtClean="0"/>
              <a:t>                                </a:t>
            </a:r>
            <a:r>
              <a:rPr lang="en-US" sz="6000" dirty="0" smtClean="0"/>
              <a:t>Thank</a:t>
            </a:r>
            <a:r>
              <a:rPr lang="en-US" sz="4800" dirty="0" smtClean="0"/>
              <a:t>   </a:t>
            </a:r>
            <a:r>
              <a:rPr lang="en-US" sz="6000" dirty="0" smtClean="0"/>
              <a:t>You</a:t>
            </a:r>
          </a:p>
          <a:p>
            <a:pPr>
              <a:buNone/>
            </a:pP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Manufacturing Excellence</a:t>
            </a:r>
            <a:endParaRPr lang="en-US" dirty="0"/>
          </a:p>
        </p:txBody>
      </p:sp>
      <p:sp>
        <p:nvSpPr>
          <p:cNvPr id="3" name="Content Placeholder 2"/>
          <p:cNvSpPr>
            <a:spLocks noGrp="1"/>
          </p:cNvSpPr>
          <p:nvPr>
            <p:ph idx="1"/>
          </p:nvPr>
        </p:nvSpPr>
        <p:spPr>
          <a:xfrm>
            <a:off x="457200" y="1524000"/>
            <a:ext cx="8229600" cy="51054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85000" lnSpcReduction="10000"/>
          </a:bodyPr>
          <a:lstStyle/>
          <a:p>
            <a:r>
              <a:rPr lang="en-US" dirty="0" smtClean="0"/>
              <a:t>Small and Medium Business (SMB) organizations form the backbone of Indian  economy and play an important role in its socio economic growth. Besides being an important entrepreneurial engine, they are the largest employment generator. </a:t>
            </a:r>
          </a:p>
          <a:p>
            <a:r>
              <a:rPr lang="en-US" dirty="0" smtClean="0"/>
              <a:t>Small and Medium Business, either as suppliers to large OEM organizations or as providers of products and services to the market place, have made a significant contribution in this growth and adopted several good manufacturing and quality practices, such as 5S, ISO 9000, TS 16949, TPM, TPS etc to improve their productivity and competitiveness.</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Manufacturing Excellence</a:t>
            </a:r>
            <a:endParaRPr lang="en-US" dirty="0"/>
          </a:p>
        </p:txBody>
      </p:sp>
      <p:sp>
        <p:nvSpPr>
          <p:cNvPr id="3" name="Content Placeholder 2"/>
          <p:cNvSpPr>
            <a:spLocks noGrp="1"/>
          </p:cNvSpPr>
          <p:nvPr>
            <p:ph idx="1"/>
          </p:nvPr>
        </p:nvSpPr>
        <p:spPr>
          <a:xfrm>
            <a:off x="457200" y="1066800"/>
            <a:ext cx="8229600" cy="5334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txBody>
          <a:bodyPr>
            <a:normAutofit lnSpcReduction="10000"/>
          </a:bodyPr>
          <a:lstStyle/>
          <a:p>
            <a:r>
              <a:rPr lang="en-US" sz="2800" dirty="0" smtClean="0"/>
              <a:t>However, to sustain the </a:t>
            </a:r>
            <a:r>
              <a:rPr lang="en-US" sz="2800" b="1" dirty="0" smtClean="0"/>
              <a:t>competitiveness</a:t>
            </a:r>
            <a:r>
              <a:rPr lang="en-US" sz="2800" dirty="0" smtClean="0"/>
              <a:t> in the highly competitive local and global markets, SMB's need to develop their </a:t>
            </a:r>
            <a:r>
              <a:rPr lang="en-US" sz="2800" b="1" dirty="0" smtClean="0"/>
              <a:t>capability</a:t>
            </a:r>
            <a:r>
              <a:rPr lang="en-US" sz="2800" dirty="0" smtClean="0"/>
              <a:t> in other important areas of management e.g., product development, strategic planning, financial management , leadership and people.. </a:t>
            </a:r>
          </a:p>
          <a:p>
            <a:r>
              <a:rPr lang="en-US" sz="2800" dirty="0" smtClean="0"/>
              <a:t>ISO 9000, TS 16949, TPM, TPS etc largely focus on  capability (Design ,deployment and review for process improvement ).It has less focus on entire organization’s capability improvement.</a:t>
            </a:r>
          </a:p>
          <a:p>
            <a:r>
              <a:rPr lang="en-US" sz="2800" dirty="0" smtClean="0"/>
              <a:t>The </a:t>
            </a:r>
            <a:r>
              <a:rPr lang="en-US" sz="2800" i="1" dirty="0" smtClean="0"/>
              <a:t>Excellence Model provides a practical and holistic tool</a:t>
            </a:r>
            <a:r>
              <a:rPr lang="en-US" sz="2800" dirty="0" smtClean="0"/>
              <a:t> to achieve this objective as it focuses equally between and strategy, deployment  and Result .</a:t>
            </a:r>
          </a:p>
          <a:p>
            <a:pPr>
              <a:buNone/>
            </a:pP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Manufacturing Excellence</a:t>
            </a:r>
            <a:r>
              <a:rPr lang="en-US" b="1" dirty="0" smtClean="0"/>
              <a:t> </a:t>
            </a:r>
            <a:endParaRPr lang="en-US" dirty="0"/>
          </a:p>
        </p:txBody>
      </p:sp>
      <p:sp>
        <p:nvSpPr>
          <p:cNvPr id="3" name="Content Placeholder 2"/>
          <p:cNvSpPr>
            <a:spLocks noGrp="1"/>
          </p:cNvSpPr>
          <p:nvPr>
            <p:ph idx="1"/>
          </p:nvPr>
        </p:nvSpPr>
        <p:spPr>
          <a:xfrm>
            <a:off x="457200" y="1143000"/>
            <a:ext cx="8229600" cy="54102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endParaRPr lang="en-US" sz="2400" dirty="0" smtClean="0"/>
          </a:p>
          <a:p>
            <a:pPr>
              <a:buNone/>
            </a:pPr>
            <a:r>
              <a:rPr lang="en-US" sz="2400" dirty="0" smtClean="0"/>
              <a:t>  Organization’s capability is same as individual’s capability </a:t>
            </a:r>
          </a:p>
          <a:p>
            <a:pPr lvl="1"/>
            <a:r>
              <a:rPr lang="en-US" sz="2400" dirty="0" smtClean="0"/>
              <a:t>HR Departments for individual’s capabilities.</a:t>
            </a:r>
          </a:p>
          <a:p>
            <a:pPr lvl="1"/>
            <a:r>
              <a:rPr lang="en-US" sz="2400" dirty="0" smtClean="0"/>
              <a:t>Departments for organization’s capabilities- ??</a:t>
            </a:r>
          </a:p>
          <a:p>
            <a:pPr lvl="1"/>
            <a:r>
              <a:rPr lang="en-US" sz="2400" dirty="0" smtClean="0"/>
              <a:t>Performance appraisal assessment for organization- ??</a:t>
            </a:r>
          </a:p>
          <a:p>
            <a:pPr>
              <a:buNone/>
            </a:pPr>
            <a:r>
              <a:rPr lang="en-US" sz="2400" dirty="0" smtClean="0"/>
              <a:t>  Organizations  are independent of people and other resources and have their own </a:t>
            </a:r>
            <a:r>
              <a:rPr lang="en-US" sz="2400" b="1" dirty="0" smtClean="0"/>
              <a:t>capabilities. </a:t>
            </a:r>
            <a:r>
              <a:rPr lang="en-US" sz="2400" dirty="0" smtClean="0"/>
              <a:t>We</a:t>
            </a:r>
            <a:r>
              <a:rPr lang="en-US" sz="2400" b="1" dirty="0" smtClean="0"/>
              <a:t> </a:t>
            </a:r>
            <a:r>
              <a:rPr lang="en-US" sz="2400" dirty="0" smtClean="0"/>
              <a:t>require</a:t>
            </a:r>
            <a:r>
              <a:rPr lang="en-US" sz="2400" b="1" dirty="0" smtClean="0"/>
              <a:t> </a:t>
            </a:r>
            <a:r>
              <a:rPr lang="en-US" sz="2400" dirty="0" smtClean="0"/>
              <a:t>system </a:t>
            </a:r>
          </a:p>
          <a:p>
            <a:pPr lvl="1"/>
            <a:r>
              <a:rPr lang="en-US" sz="2400" dirty="0" smtClean="0"/>
              <a:t>To recognize and improve core capabilities at an organization level and how these capabilities migrate as we grow and mature.</a:t>
            </a:r>
          </a:p>
          <a:p>
            <a:pPr lvl="1"/>
            <a:r>
              <a:rPr lang="en-US" sz="2400" dirty="0" smtClean="0"/>
              <a:t>To succeed consistently, we need to be skilled not just in assessing people but also in assessing the capabilities of the organization.</a:t>
            </a:r>
          </a:p>
          <a:p>
            <a:pPr lvl="1"/>
            <a:r>
              <a:rPr lang="en-US" sz="2400" b="1" dirty="0" smtClean="0"/>
              <a:t>Business Excellence model </a:t>
            </a:r>
            <a:r>
              <a:rPr lang="en-US" sz="2400" dirty="0" smtClean="0"/>
              <a:t>equips us with skills to assess departments and people’s / organization’s capability .</a:t>
            </a:r>
          </a:p>
          <a:p>
            <a:endParaRPr lang="en-US" sz="24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715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70000" lnSpcReduction="20000"/>
          </a:bodyPr>
          <a:lstStyle/>
          <a:p>
            <a:pPr marL="514350" indent="-514350">
              <a:lnSpc>
                <a:spcPct val="120000"/>
              </a:lnSpc>
            </a:pPr>
            <a:r>
              <a:rPr lang="en-US" dirty="0" smtClean="0"/>
              <a:t>Where does the capability reside?</a:t>
            </a:r>
          </a:p>
          <a:p>
            <a:pPr marL="514350" indent="-514350">
              <a:lnSpc>
                <a:spcPct val="120000"/>
              </a:lnSpc>
              <a:buNone/>
            </a:pPr>
            <a:r>
              <a:rPr lang="en-US" dirty="0" smtClean="0"/>
              <a:t>       Three factors affect what an organization can and cannot do- assessment of these factors affect organization’s capacity to innovate and manage change. </a:t>
            </a:r>
          </a:p>
          <a:p>
            <a:pPr marL="514350" indent="-514350">
              <a:lnSpc>
                <a:spcPct val="120000"/>
              </a:lnSpc>
              <a:buNone/>
            </a:pPr>
            <a:endParaRPr lang="en-US" dirty="0" smtClean="0"/>
          </a:p>
          <a:p>
            <a:pPr marL="514350" indent="-514350">
              <a:lnSpc>
                <a:spcPct val="120000"/>
              </a:lnSpc>
              <a:buFont typeface="+mj-lt"/>
              <a:buAutoNum type="arabicPeriod"/>
            </a:pPr>
            <a:r>
              <a:rPr lang="en-US" b="1" dirty="0" smtClean="0"/>
              <a:t>Resources</a:t>
            </a:r>
            <a:r>
              <a:rPr lang="en-US" dirty="0" smtClean="0"/>
              <a:t>: people, equipment, technologies, infrastructure and financial strength. -Do we have the right resources  to innovate and manage change? </a:t>
            </a:r>
          </a:p>
          <a:p>
            <a:pPr marL="514350" indent="-514350">
              <a:lnSpc>
                <a:spcPct val="120000"/>
              </a:lnSpc>
              <a:buFont typeface="+mj-lt"/>
              <a:buAutoNum type="arabicPeriod"/>
            </a:pPr>
            <a:r>
              <a:rPr lang="en-US" b="1" dirty="0" smtClean="0"/>
              <a:t>Processes</a:t>
            </a:r>
            <a:r>
              <a:rPr lang="en-US" dirty="0" smtClean="0"/>
              <a:t>: Primary processes, Supporting processes and Management processes. Do we have the right processes to innovate and manage change?</a:t>
            </a:r>
          </a:p>
          <a:p>
            <a:pPr marL="457200" indent="-457200">
              <a:lnSpc>
                <a:spcPct val="120000"/>
              </a:lnSpc>
              <a:buAutoNum type="arabicPeriod" startAt="3"/>
            </a:pPr>
            <a:r>
              <a:rPr lang="en-US" dirty="0" smtClean="0"/>
              <a:t> </a:t>
            </a:r>
            <a:r>
              <a:rPr lang="en-US" b="1" dirty="0" smtClean="0"/>
              <a:t>Values</a:t>
            </a:r>
            <a:r>
              <a:rPr lang="en-US" dirty="0" smtClean="0"/>
              <a:t>: Standards by which workforce set priorities that enable them to judge and take decisions at every level. Do we have the right values to innovate and manage change? </a:t>
            </a:r>
            <a:endParaRPr lang="en-IN" dirty="0" smtClean="0"/>
          </a:p>
          <a:p>
            <a:endParaRPr lang="en-US" dirty="0"/>
          </a:p>
        </p:txBody>
      </p:sp>
      <p:sp>
        <p:nvSpPr>
          <p:cNvPr id="4" name="Title 3"/>
          <p:cNvSpPr>
            <a:spLocks noGrp="1"/>
          </p:cNvSpPr>
          <p:nvPr>
            <p:ph type="title"/>
          </p:nvPr>
        </p:nvSpPr>
        <p:spPr>
          <a:xfrm>
            <a:off x="457200" y="274638"/>
            <a:ext cx="8229600" cy="639762"/>
          </a:xfrm>
        </p:spPr>
        <p:txBody>
          <a:bodyPr>
            <a:normAutofit fontScale="90000"/>
          </a:bodyPr>
          <a:lstStyle/>
          <a:p>
            <a:r>
              <a:rPr lang="en-US" dirty="0" smtClean="0"/>
              <a:t>Manufacturing Excellence</a:t>
            </a:r>
            <a:r>
              <a:rPr lang="en-US" b="1"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826" name="Oval 2"/>
          <p:cNvSpPr>
            <a:spLocks noChangeArrowheads="1"/>
          </p:cNvSpPr>
          <p:nvPr/>
        </p:nvSpPr>
        <p:spPr bwMode="auto">
          <a:xfrm>
            <a:off x="838200" y="1676400"/>
            <a:ext cx="7391400" cy="1447800"/>
          </a:xfrm>
          <a:prstGeom prst="ellipse">
            <a:avLst/>
          </a:prstGeom>
          <a:solidFill>
            <a:srgbClr val="FFFF99">
              <a:alpha val="50000"/>
            </a:srgbClr>
          </a:solidFill>
          <a:ln w="9525">
            <a:solidFill>
              <a:schemeClr val="tx1"/>
            </a:solidFill>
            <a:round/>
            <a:headEnd/>
            <a:tailEnd/>
          </a:ln>
          <a:effectLst/>
        </p:spPr>
        <p:txBody>
          <a:bodyPr wrap="none" anchor="ctr"/>
          <a:lstStyle/>
          <a:p>
            <a:endParaRPr lang="en-US" sz="2400">
              <a:latin typeface="Myriad Roman" pitchFamily="34" charset="0"/>
            </a:endParaRPr>
          </a:p>
        </p:txBody>
      </p:sp>
      <p:sp>
        <p:nvSpPr>
          <p:cNvPr id="1229828" name="Rectangle 4"/>
          <p:cNvSpPr>
            <a:spLocks noGrp="1" noChangeArrowheads="1"/>
          </p:cNvSpPr>
          <p:nvPr>
            <p:ph type="title"/>
          </p:nvPr>
        </p:nvSpPr>
        <p:spPr>
          <a:xfrm>
            <a:off x="457200" y="274638"/>
            <a:ext cx="8229600" cy="792162"/>
          </a:xfrm>
        </p:spPr>
        <p:txBody>
          <a:bodyPr>
            <a:normAutofit/>
          </a:bodyPr>
          <a:lstStyle/>
          <a:p>
            <a:r>
              <a:rPr lang="en-US" dirty="0" smtClean="0"/>
              <a:t>Manufacturing Excellence</a:t>
            </a:r>
            <a:endParaRPr lang="en-US" dirty="0"/>
          </a:p>
        </p:txBody>
      </p:sp>
      <p:sp>
        <p:nvSpPr>
          <p:cNvPr id="13" name="Content Placeholder 12"/>
          <p:cNvSpPr>
            <a:spLocks noGrp="1"/>
          </p:cNvSpPr>
          <p:nvPr>
            <p:ph idx="1"/>
          </p:nvPr>
        </p:nvSpPr>
        <p:spPr>
          <a:xfrm>
            <a:off x="457200" y="1066800"/>
            <a:ext cx="8229600" cy="56388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endParaRPr lang="en-US" dirty="0"/>
          </a:p>
        </p:txBody>
      </p:sp>
      <p:sp>
        <p:nvSpPr>
          <p:cNvPr id="1229829" name="AutoShape 5"/>
          <p:cNvSpPr>
            <a:spLocks noChangeArrowheads="1"/>
          </p:cNvSpPr>
          <p:nvPr/>
        </p:nvSpPr>
        <p:spPr bwMode="auto">
          <a:xfrm>
            <a:off x="838200" y="2133600"/>
            <a:ext cx="7391400" cy="3276600"/>
          </a:xfrm>
          <a:prstGeom prst="triangle">
            <a:avLst>
              <a:gd name="adj" fmla="val 50144"/>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2699">
            <a:solidFill>
              <a:schemeClr val="tx1"/>
            </a:solidFill>
            <a:miter lim="800000"/>
            <a:headEnd/>
            <a:tailEnd/>
          </a:ln>
          <a:effectLst/>
        </p:spPr>
        <p:txBody>
          <a:bodyPr wrap="none" lIns="92075" tIns="46038" rIns="92075" bIns="46038" anchor="ctr"/>
          <a:lstStyle/>
          <a:p>
            <a:pPr algn="ctr"/>
            <a:endParaRPr lang="en-US" sz="2400" i="1" dirty="0" smtClean="0">
              <a:latin typeface="Myriad Roman" pitchFamily="34" charset="0"/>
            </a:endParaRPr>
          </a:p>
          <a:p>
            <a:pPr algn="ctr"/>
            <a:endParaRPr lang="en-US" sz="2400" i="1" dirty="0" smtClean="0">
              <a:latin typeface="Myriad Roman" pitchFamily="34" charset="0"/>
            </a:endParaRPr>
          </a:p>
          <a:p>
            <a:pPr algn="ctr"/>
            <a:r>
              <a:rPr lang="en-US" sz="2400" i="1" dirty="0" smtClean="0">
                <a:latin typeface="Myriad Roman" pitchFamily="34" charset="0"/>
              </a:rPr>
              <a:t>Resources –Financial</a:t>
            </a:r>
          </a:p>
          <a:p>
            <a:pPr algn="ctr"/>
            <a:r>
              <a:rPr lang="en-US" sz="2400" i="1" dirty="0" smtClean="0">
                <a:latin typeface="Myriad Roman" pitchFamily="34" charset="0"/>
              </a:rPr>
              <a:t>                               ---Human resource</a:t>
            </a:r>
          </a:p>
          <a:p>
            <a:pPr algn="ctr"/>
            <a:r>
              <a:rPr lang="en-US" sz="2400" i="1" dirty="0" smtClean="0">
                <a:latin typeface="Myriad Roman" pitchFamily="34" charset="0"/>
              </a:rPr>
              <a:t> Processes- Practices</a:t>
            </a:r>
            <a:endParaRPr lang="en-US" sz="2400" i="1" dirty="0">
              <a:latin typeface="Myriad Roman" pitchFamily="34" charset="0"/>
            </a:endParaRPr>
          </a:p>
          <a:p>
            <a:pPr algn="ctr"/>
            <a:r>
              <a:rPr lang="en-US" sz="2400" i="1" dirty="0" smtClean="0">
                <a:latin typeface="Myriad Roman" pitchFamily="34" charset="0"/>
              </a:rPr>
              <a:t>                   --Behavior</a:t>
            </a:r>
          </a:p>
          <a:p>
            <a:pPr algn="ctr"/>
            <a:r>
              <a:rPr lang="en-US" sz="2400" i="1" dirty="0" smtClean="0">
                <a:latin typeface="Myriad Roman" pitchFamily="34" charset="0"/>
              </a:rPr>
              <a:t>           Values      --Beliefs / Culture</a:t>
            </a:r>
          </a:p>
          <a:p>
            <a:pPr algn="ctr"/>
            <a:endParaRPr lang="en-US" sz="2400" i="1" dirty="0">
              <a:latin typeface="Myriad Roman" pitchFamily="34" charset="0"/>
            </a:endParaRPr>
          </a:p>
          <a:p>
            <a:pPr algn="ctr"/>
            <a:endParaRPr lang="en-US" sz="2400" i="1" dirty="0">
              <a:latin typeface="Myriad Roman" pitchFamily="34" charset="0"/>
            </a:endParaRPr>
          </a:p>
          <a:p>
            <a:pPr algn="ctr"/>
            <a:endParaRPr lang="en-US" sz="2400" i="1" dirty="0">
              <a:latin typeface="Myriad Roman" pitchFamily="34" charset="0"/>
            </a:endParaRPr>
          </a:p>
          <a:p>
            <a:pPr algn="ctr"/>
            <a:endParaRPr lang="en-US" sz="2400" i="1" dirty="0">
              <a:latin typeface="Myriad Roman" pitchFamily="34" charset="0"/>
            </a:endParaRPr>
          </a:p>
          <a:p>
            <a:pPr algn="ctr"/>
            <a:endParaRPr lang="en-US" sz="2400" i="1" dirty="0">
              <a:latin typeface="Myriad Roman" pitchFamily="34" charset="0"/>
            </a:endParaRPr>
          </a:p>
        </p:txBody>
      </p:sp>
      <p:sp>
        <p:nvSpPr>
          <p:cNvPr id="1229830" name="Line 6"/>
          <p:cNvSpPr>
            <a:spLocks noChangeShapeType="1"/>
          </p:cNvSpPr>
          <p:nvPr/>
        </p:nvSpPr>
        <p:spPr bwMode="auto">
          <a:xfrm>
            <a:off x="990600" y="3124200"/>
            <a:ext cx="7086600" cy="0"/>
          </a:xfrm>
          <a:prstGeom prst="line">
            <a:avLst/>
          </a:prstGeom>
          <a:noFill/>
          <a:ln w="76200" cmpd="tri">
            <a:solidFill>
              <a:schemeClr val="tx1"/>
            </a:solidFill>
            <a:round/>
            <a:headEnd/>
            <a:tailEnd/>
          </a:ln>
          <a:effectLst/>
        </p:spPr>
        <p:txBody>
          <a:bodyPr wrap="none" anchor="ctr"/>
          <a:lstStyle/>
          <a:p>
            <a:endParaRPr lang="en-US"/>
          </a:p>
        </p:txBody>
      </p:sp>
      <p:sp>
        <p:nvSpPr>
          <p:cNvPr id="1229831" name="Oval 7"/>
          <p:cNvSpPr>
            <a:spLocks noChangeArrowheads="1"/>
          </p:cNvSpPr>
          <p:nvPr/>
        </p:nvSpPr>
        <p:spPr bwMode="auto">
          <a:xfrm>
            <a:off x="5867400" y="1905000"/>
            <a:ext cx="2133600" cy="914400"/>
          </a:xfrm>
          <a:prstGeom prst="ellipse">
            <a:avLst/>
          </a:prstGeom>
          <a:solidFill>
            <a:srgbClr val="EAEAEA"/>
          </a:solidFill>
          <a:ln w="9525">
            <a:solidFill>
              <a:schemeClr val="tx1"/>
            </a:solidFill>
            <a:round/>
            <a:headEnd/>
            <a:tailEnd/>
          </a:ln>
          <a:effectLst/>
        </p:spPr>
        <p:txBody>
          <a:bodyPr wrap="none" anchor="ctr"/>
          <a:lstStyle/>
          <a:p>
            <a:pPr algn="ctr"/>
            <a:r>
              <a:rPr lang="en-US" sz="2400" i="1" dirty="0">
                <a:latin typeface="Myriad Roman" pitchFamily="34" charset="0"/>
              </a:rPr>
              <a:t>Outcomes /</a:t>
            </a:r>
          </a:p>
          <a:p>
            <a:pPr algn="ctr"/>
            <a:r>
              <a:rPr lang="en-US" sz="2400" i="1" dirty="0">
                <a:latin typeface="Myriad Roman" pitchFamily="34" charset="0"/>
              </a:rPr>
              <a:t>Results</a:t>
            </a:r>
          </a:p>
        </p:txBody>
      </p:sp>
      <p:sp>
        <p:nvSpPr>
          <p:cNvPr id="1229832" name="AutoShape 8"/>
          <p:cNvSpPr>
            <a:spLocks noChangeArrowheads="1"/>
          </p:cNvSpPr>
          <p:nvPr/>
        </p:nvSpPr>
        <p:spPr bwMode="auto">
          <a:xfrm>
            <a:off x="4876800" y="2209800"/>
            <a:ext cx="1066800" cy="381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9525">
            <a:solidFill>
              <a:schemeClr val="tx1"/>
            </a:solidFill>
            <a:miter lim="800000"/>
            <a:headEnd/>
            <a:tailEnd/>
          </a:ln>
          <a:effectLst/>
        </p:spPr>
        <p:txBody>
          <a:bodyPr wrap="none" anchor="ctr"/>
          <a:lstStyle/>
          <a:p>
            <a:endParaRPr lang="en-US"/>
          </a:p>
        </p:txBody>
      </p:sp>
      <p:sp>
        <p:nvSpPr>
          <p:cNvPr id="1229834" name="Oval 10"/>
          <p:cNvSpPr>
            <a:spLocks noChangeArrowheads="1"/>
          </p:cNvSpPr>
          <p:nvPr/>
        </p:nvSpPr>
        <p:spPr bwMode="auto">
          <a:xfrm>
            <a:off x="1143000" y="1981200"/>
            <a:ext cx="2209800" cy="838200"/>
          </a:xfrm>
          <a:prstGeom prst="ellipse">
            <a:avLst/>
          </a:prstGeom>
          <a:solidFill>
            <a:srgbClr val="EAEAEA"/>
          </a:solidFill>
          <a:ln w="9525">
            <a:solidFill>
              <a:schemeClr val="tx1"/>
            </a:solidFill>
            <a:round/>
            <a:headEnd/>
            <a:tailEnd/>
          </a:ln>
          <a:effectLst/>
        </p:spPr>
        <p:txBody>
          <a:bodyPr wrap="none" anchor="ctr"/>
          <a:lstStyle/>
          <a:p>
            <a:pPr algn="ctr"/>
            <a:r>
              <a:rPr lang="en-US" sz="2400" i="1" dirty="0">
                <a:latin typeface="Myriad Roman" pitchFamily="34" charset="0"/>
              </a:rPr>
              <a:t>Inputs /</a:t>
            </a:r>
          </a:p>
          <a:p>
            <a:pPr algn="ctr"/>
            <a:r>
              <a:rPr lang="en-US" sz="2400" i="1" dirty="0">
                <a:latin typeface="Myriad Roman" pitchFamily="34" charset="0"/>
              </a:rPr>
              <a:t>Resources</a:t>
            </a:r>
          </a:p>
        </p:txBody>
      </p:sp>
      <p:sp>
        <p:nvSpPr>
          <p:cNvPr id="1229835" name="AutoShape 11"/>
          <p:cNvSpPr>
            <a:spLocks noChangeArrowheads="1"/>
          </p:cNvSpPr>
          <p:nvPr/>
        </p:nvSpPr>
        <p:spPr bwMode="auto">
          <a:xfrm>
            <a:off x="3276600" y="2209800"/>
            <a:ext cx="1066800" cy="381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9525">
            <a:solidFill>
              <a:schemeClr val="tx1"/>
            </a:solidFill>
            <a:miter lim="800000"/>
            <a:headEnd/>
            <a:tailEnd/>
          </a:ln>
          <a:effectLst/>
        </p:spPr>
        <p:txBody>
          <a:bodyPr wrap="none" anchor="ctr"/>
          <a:lstStyle/>
          <a:p>
            <a:endParaRPr lang="en-US"/>
          </a:p>
        </p:txBody>
      </p:sp>
      <p:sp>
        <p:nvSpPr>
          <p:cNvPr id="15" name="Oval 10"/>
          <p:cNvSpPr>
            <a:spLocks noChangeArrowheads="1"/>
          </p:cNvSpPr>
          <p:nvPr/>
        </p:nvSpPr>
        <p:spPr bwMode="auto">
          <a:xfrm>
            <a:off x="990600" y="5562600"/>
            <a:ext cx="7239000" cy="990600"/>
          </a:xfrm>
          <a:prstGeom prst="ellipse">
            <a:avLst/>
          </a:prstGeom>
          <a:solidFill>
            <a:srgbClr val="EAEAEA"/>
          </a:solidFill>
          <a:ln w="9525">
            <a:solidFill>
              <a:schemeClr val="tx1"/>
            </a:solidFill>
            <a:round/>
            <a:headEnd/>
            <a:tailEnd/>
          </a:ln>
          <a:effectLst/>
        </p:spPr>
        <p:txBody>
          <a:bodyPr wrap="none" anchor="b"/>
          <a:lstStyle/>
          <a:p>
            <a:pPr algn="ctr"/>
            <a:endParaRPr lang="en-US" sz="2400" i="1" dirty="0">
              <a:latin typeface="Myriad Roman" pitchFamily="34" charset="0"/>
            </a:endParaRPr>
          </a:p>
          <a:p>
            <a:pPr algn="ctr"/>
            <a:r>
              <a:rPr lang="en-US" sz="2000" i="1" dirty="0" smtClean="0">
                <a:latin typeface="Myriad Roman" pitchFamily="34" charset="0"/>
              </a:rPr>
              <a:t> Inputs</a:t>
            </a:r>
            <a:r>
              <a:rPr lang="en-US" i="1" dirty="0" smtClean="0">
                <a:latin typeface="Myriad Roman" pitchFamily="34" charset="0"/>
              </a:rPr>
              <a:t> and outcomes are visible to out side world</a:t>
            </a:r>
          </a:p>
          <a:p>
            <a:pPr algn="ctr"/>
            <a:r>
              <a:rPr lang="en-US" i="1" dirty="0" smtClean="0">
                <a:latin typeface="Myriad Roman" pitchFamily="34" charset="0"/>
              </a:rPr>
              <a:t>Bur resources, processes and values are not visible</a:t>
            </a:r>
            <a:endParaRPr lang="en-US" i="1" dirty="0">
              <a:latin typeface="Myriad Roman" pitchFamily="34" charset="0"/>
            </a:endParaRPr>
          </a:p>
        </p:txBody>
      </p:sp>
      <p:sp>
        <p:nvSpPr>
          <p:cNvPr id="12" name="TextBox 11"/>
          <p:cNvSpPr txBox="1"/>
          <p:nvPr/>
        </p:nvSpPr>
        <p:spPr>
          <a:xfrm>
            <a:off x="2743200" y="1143000"/>
            <a:ext cx="3962400" cy="461665"/>
          </a:xfrm>
          <a:prstGeom prst="rect">
            <a:avLst/>
          </a:prstGeom>
          <a:noFill/>
          <a:ln>
            <a:solidFill>
              <a:schemeClr val="tx1"/>
            </a:solidFill>
          </a:ln>
        </p:spPr>
        <p:txBody>
          <a:bodyPr wrap="square" rtlCol="0">
            <a:spAutoFit/>
          </a:bodyPr>
          <a:lstStyle/>
          <a:p>
            <a:r>
              <a:rPr lang="en-US" sz="2400" dirty="0" smtClean="0"/>
              <a:t>Manifestation of Excellence</a:t>
            </a:r>
            <a:endParaRPr lang="en-US" sz="2400"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231874" name="Rectangle 2"/>
          <p:cNvSpPr>
            <a:spLocks noGrp="1" noChangeArrowheads="1"/>
          </p:cNvSpPr>
          <p:nvPr>
            <p:ph type="title"/>
          </p:nvPr>
        </p:nvSpPr>
        <p:spPr>
          <a:xfrm>
            <a:off x="457200" y="274638"/>
            <a:ext cx="8229600" cy="487362"/>
          </a:xfrm>
        </p:spPr>
        <p:txBody>
          <a:bodyPr>
            <a:normAutofit fontScale="90000"/>
          </a:bodyPr>
          <a:lstStyle/>
          <a:p>
            <a:r>
              <a:rPr lang="en-US" dirty="0" smtClean="0"/>
              <a:t>Manufacturing Excellence</a:t>
            </a:r>
            <a:endParaRPr lang="en-US" dirty="0"/>
          </a:p>
        </p:txBody>
      </p:sp>
      <p:sp>
        <p:nvSpPr>
          <p:cNvPr id="32" name="Content Placeholder 31"/>
          <p:cNvSpPr>
            <a:spLocks noGrp="1"/>
          </p:cNvSpPr>
          <p:nvPr>
            <p:ph idx="1"/>
          </p:nvPr>
        </p:nvSpPr>
        <p:spPr>
          <a:xfrm>
            <a:off x="228600" y="1600200"/>
            <a:ext cx="8458200" cy="5029200"/>
          </a:xfrm>
        </p:spPr>
        <p:txBody>
          <a:bodyPr/>
          <a:lstStyle/>
          <a:p>
            <a:pPr algn="ctr">
              <a:buNone/>
            </a:pPr>
            <a:r>
              <a:rPr lang="en-US" dirty="0" smtClean="0"/>
              <a:t>           A framework for Excellence</a:t>
            </a:r>
            <a:endParaRPr lang="en-US" dirty="0"/>
          </a:p>
        </p:txBody>
      </p:sp>
      <p:sp>
        <p:nvSpPr>
          <p:cNvPr id="19" name="Rectangle 18"/>
          <p:cNvSpPr/>
          <p:nvPr/>
        </p:nvSpPr>
        <p:spPr>
          <a:xfrm>
            <a:off x="990600" y="5791200"/>
            <a:ext cx="70104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990600" y="5791200"/>
            <a:ext cx="7239000" cy="707886"/>
          </a:xfrm>
          <a:prstGeom prst="rect">
            <a:avLst/>
          </a:prstGeom>
          <a:noFill/>
        </p:spPr>
        <p:txBody>
          <a:bodyPr wrap="square" rtlCol="0" anchor="b">
            <a:spAutoFit/>
          </a:bodyPr>
          <a:lstStyle/>
          <a:p>
            <a:r>
              <a:rPr lang="en-US" sz="2000" dirty="0" smtClean="0"/>
              <a:t>Excellence Model focuses on  all three i.e. Approach Deployment and Result for improving organizational capability </a:t>
            </a:r>
            <a:endParaRPr lang="en-US" sz="2000" dirty="0"/>
          </a:p>
        </p:txBody>
      </p:sp>
      <p:sp>
        <p:nvSpPr>
          <p:cNvPr id="1231875" name="Oval 3"/>
          <p:cNvSpPr>
            <a:spLocks noChangeArrowheads="1"/>
          </p:cNvSpPr>
          <p:nvPr/>
        </p:nvSpPr>
        <p:spPr bwMode="auto">
          <a:xfrm>
            <a:off x="6400800" y="2438400"/>
            <a:ext cx="2133600" cy="609600"/>
          </a:xfrm>
          <a:prstGeom prst="ellipse">
            <a:avLst/>
          </a:prstGeom>
          <a:solidFill>
            <a:schemeClr val="accent2"/>
          </a:solidFill>
          <a:ln w="9525">
            <a:solidFill>
              <a:schemeClr val="tx1"/>
            </a:solidFill>
            <a:round/>
            <a:headEnd/>
            <a:tailEnd/>
          </a:ln>
          <a:effectLst/>
        </p:spPr>
        <p:txBody>
          <a:bodyPr wrap="none" anchor="ctr"/>
          <a:lstStyle/>
          <a:p>
            <a:pPr algn="ctr"/>
            <a:r>
              <a:rPr lang="en-US" sz="2800" i="1" dirty="0">
                <a:solidFill>
                  <a:schemeClr val="bg1"/>
                </a:solidFill>
                <a:latin typeface="Myriad Roman" pitchFamily="34" charset="0"/>
              </a:rPr>
              <a:t>Approach</a:t>
            </a:r>
          </a:p>
        </p:txBody>
      </p:sp>
      <p:sp>
        <p:nvSpPr>
          <p:cNvPr id="1231876" name="Oval 4"/>
          <p:cNvSpPr>
            <a:spLocks noChangeArrowheads="1"/>
          </p:cNvSpPr>
          <p:nvPr/>
        </p:nvSpPr>
        <p:spPr bwMode="auto">
          <a:xfrm>
            <a:off x="304800" y="2286000"/>
            <a:ext cx="2209800" cy="762000"/>
          </a:xfrm>
          <a:prstGeom prst="ellipse">
            <a:avLst/>
          </a:prstGeom>
          <a:solidFill>
            <a:srgbClr val="EAEAEA"/>
          </a:solidFill>
          <a:ln w="9525">
            <a:solidFill>
              <a:schemeClr val="tx1"/>
            </a:solidFill>
            <a:round/>
            <a:headEnd/>
            <a:tailEnd/>
          </a:ln>
          <a:effectLst/>
        </p:spPr>
        <p:txBody>
          <a:bodyPr wrap="none" anchor="ctr"/>
          <a:lstStyle/>
          <a:p>
            <a:pPr algn="ctr"/>
            <a:r>
              <a:rPr lang="en-US" sz="2800" i="1" dirty="0">
                <a:latin typeface="Myriad Roman" pitchFamily="34" charset="0"/>
              </a:rPr>
              <a:t>Values</a:t>
            </a:r>
          </a:p>
        </p:txBody>
      </p:sp>
      <p:sp>
        <p:nvSpPr>
          <p:cNvPr id="1231878" name="Oval 6"/>
          <p:cNvSpPr>
            <a:spLocks noChangeArrowheads="1"/>
          </p:cNvSpPr>
          <p:nvPr/>
        </p:nvSpPr>
        <p:spPr bwMode="auto">
          <a:xfrm>
            <a:off x="3352800" y="2362200"/>
            <a:ext cx="2133600" cy="685800"/>
          </a:xfrm>
          <a:prstGeom prst="ellipse">
            <a:avLst/>
          </a:prstGeom>
          <a:solidFill>
            <a:srgbClr val="EAEAEA"/>
          </a:solidFill>
          <a:ln w="9525">
            <a:solidFill>
              <a:schemeClr val="tx1"/>
            </a:solidFill>
            <a:round/>
            <a:headEnd/>
            <a:tailEnd/>
          </a:ln>
          <a:effectLst/>
        </p:spPr>
        <p:txBody>
          <a:bodyPr wrap="none" anchor="ctr"/>
          <a:lstStyle/>
          <a:p>
            <a:pPr algn="ctr"/>
            <a:r>
              <a:rPr lang="en-US" sz="2800" i="1" dirty="0">
                <a:latin typeface="Myriad Roman" pitchFamily="34" charset="0"/>
              </a:rPr>
              <a:t>Processes</a:t>
            </a:r>
          </a:p>
        </p:txBody>
      </p:sp>
      <p:sp>
        <p:nvSpPr>
          <p:cNvPr id="1231879" name="AutoShape 7"/>
          <p:cNvSpPr>
            <a:spLocks noChangeArrowheads="1"/>
          </p:cNvSpPr>
          <p:nvPr/>
        </p:nvSpPr>
        <p:spPr bwMode="auto">
          <a:xfrm>
            <a:off x="2590800" y="2514600"/>
            <a:ext cx="762000" cy="381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9525">
            <a:solidFill>
              <a:schemeClr val="tx1"/>
            </a:solidFill>
            <a:miter lim="800000"/>
            <a:headEnd/>
            <a:tailEnd/>
          </a:ln>
          <a:effectLst/>
        </p:spPr>
        <p:txBody>
          <a:bodyPr wrap="none" anchor="ctr"/>
          <a:lstStyle/>
          <a:p>
            <a:endParaRPr lang="en-US"/>
          </a:p>
        </p:txBody>
      </p:sp>
      <p:sp>
        <p:nvSpPr>
          <p:cNvPr id="28" name="AutoShape 17"/>
          <p:cNvSpPr>
            <a:spLocks noChangeArrowheads="1"/>
          </p:cNvSpPr>
          <p:nvPr/>
        </p:nvSpPr>
        <p:spPr bwMode="auto">
          <a:xfrm>
            <a:off x="5638800" y="2514600"/>
            <a:ext cx="6858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9525">
            <a:solidFill>
              <a:schemeClr val="tx1"/>
            </a:solidFill>
            <a:miter lim="800000"/>
            <a:headEnd/>
            <a:tailEnd/>
          </a:ln>
          <a:effectLst/>
        </p:spPr>
        <p:txBody>
          <a:bodyPr wrap="none" anchor="ctr"/>
          <a:lstStyle/>
          <a:p>
            <a:endParaRPr lang="en-US"/>
          </a:p>
        </p:txBody>
      </p:sp>
      <p:sp>
        <p:nvSpPr>
          <p:cNvPr id="1231885" name="Oval 13"/>
          <p:cNvSpPr>
            <a:spLocks noChangeArrowheads="1"/>
          </p:cNvSpPr>
          <p:nvPr/>
        </p:nvSpPr>
        <p:spPr bwMode="auto">
          <a:xfrm>
            <a:off x="6324600" y="4724400"/>
            <a:ext cx="2133600" cy="533400"/>
          </a:xfrm>
          <a:prstGeom prst="ellipse">
            <a:avLst/>
          </a:prstGeom>
          <a:solidFill>
            <a:schemeClr val="accent2"/>
          </a:solidFill>
          <a:ln w="9525">
            <a:solidFill>
              <a:schemeClr val="tx1"/>
            </a:solidFill>
            <a:round/>
            <a:headEnd/>
            <a:tailEnd/>
          </a:ln>
          <a:effectLst/>
        </p:spPr>
        <p:txBody>
          <a:bodyPr wrap="none" anchor="ctr"/>
          <a:lstStyle/>
          <a:p>
            <a:pPr algn="ctr"/>
            <a:r>
              <a:rPr lang="en-US" sz="2800" i="1" dirty="0">
                <a:solidFill>
                  <a:schemeClr val="bg1"/>
                </a:solidFill>
                <a:latin typeface="Myriad Roman" pitchFamily="34" charset="0"/>
              </a:rPr>
              <a:t>Results</a:t>
            </a:r>
          </a:p>
        </p:txBody>
      </p:sp>
      <p:sp>
        <p:nvSpPr>
          <p:cNvPr id="1231886" name="Oval 14"/>
          <p:cNvSpPr>
            <a:spLocks noChangeArrowheads="1"/>
          </p:cNvSpPr>
          <p:nvPr/>
        </p:nvSpPr>
        <p:spPr bwMode="auto">
          <a:xfrm>
            <a:off x="228600" y="4572000"/>
            <a:ext cx="2209800" cy="685800"/>
          </a:xfrm>
          <a:prstGeom prst="ellipse">
            <a:avLst/>
          </a:prstGeom>
          <a:solidFill>
            <a:srgbClr val="EAEAEA"/>
          </a:solidFill>
          <a:ln w="9525">
            <a:solidFill>
              <a:schemeClr val="tx1"/>
            </a:solidFill>
            <a:round/>
            <a:headEnd/>
            <a:tailEnd/>
          </a:ln>
          <a:effectLst/>
        </p:spPr>
        <p:txBody>
          <a:bodyPr wrap="none" anchor="ctr"/>
          <a:lstStyle/>
          <a:p>
            <a:pPr algn="ctr"/>
            <a:r>
              <a:rPr lang="en-US" sz="2800" i="1" dirty="0">
                <a:latin typeface="Myriad Roman" pitchFamily="34" charset="0"/>
              </a:rPr>
              <a:t>Practices</a:t>
            </a:r>
          </a:p>
        </p:txBody>
      </p:sp>
      <p:sp>
        <p:nvSpPr>
          <p:cNvPr id="1231888" name="Oval 16"/>
          <p:cNvSpPr>
            <a:spLocks noChangeArrowheads="1"/>
          </p:cNvSpPr>
          <p:nvPr/>
        </p:nvSpPr>
        <p:spPr bwMode="auto">
          <a:xfrm>
            <a:off x="3276600" y="4648200"/>
            <a:ext cx="2209800" cy="762000"/>
          </a:xfrm>
          <a:prstGeom prst="ellipse">
            <a:avLst/>
          </a:prstGeom>
          <a:solidFill>
            <a:srgbClr val="EAEAEA"/>
          </a:solidFill>
          <a:ln w="9525">
            <a:solidFill>
              <a:schemeClr val="tx1"/>
            </a:solidFill>
            <a:round/>
            <a:headEnd/>
            <a:tailEnd/>
          </a:ln>
          <a:effectLst/>
        </p:spPr>
        <p:txBody>
          <a:bodyPr wrap="none" anchor="ctr"/>
          <a:lstStyle/>
          <a:p>
            <a:pPr algn="ctr"/>
            <a:r>
              <a:rPr lang="en-US" sz="2800" i="1" dirty="0">
                <a:latin typeface="Myriad Roman" pitchFamily="34" charset="0"/>
              </a:rPr>
              <a:t>Outcomes</a:t>
            </a:r>
          </a:p>
        </p:txBody>
      </p:sp>
      <p:sp>
        <p:nvSpPr>
          <p:cNvPr id="1231889" name="AutoShape 17"/>
          <p:cNvSpPr>
            <a:spLocks noChangeArrowheads="1"/>
          </p:cNvSpPr>
          <p:nvPr/>
        </p:nvSpPr>
        <p:spPr bwMode="auto">
          <a:xfrm>
            <a:off x="2438400" y="4876800"/>
            <a:ext cx="838200" cy="381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9525">
            <a:solidFill>
              <a:schemeClr val="tx1"/>
            </a:solidFill>
            <a:miter lim="800000"/>
            <a:headEnd/>
            <a:tailEnd/>
          </a:ln>
          <a:effectLst/>
        </p:spPr>
        <p:txBody>
          <a:bodyPr wrap="none" anchor="ctr"/>
          <a:lstStyle/>
          <a:p>
            <a:endParaRPr lang="en-US"/>
          </a:p>
        </p:txBody>
      </p:sp>
      <p:sp>
        <p:nvSpPr>
          <p:cNvPr id="30" name="AutoShape 17"/>
          <p:cNvSpPr>
            <a:spLocks noChangeArrowheads="1"/>
          </p:cNvSpPr>
          <p:nvPr/>
        </p:nvSpPr>
        <p:spPr bwMode="auto">
          <a:xfrm>
            <a:off x="5486400" y="4800600"/>
            <a:ext cx="8382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9525">
            <a:solidFill>
              <a:schemeClr val="tx1"/>
            </a:solidFill>
            <a:miter lim="800000"/>
            <a:headEnd/>
            <a:tailEnd/>
          </a:ln>
          <a:effectLst/>
        </p:spPr>
        <p:txBody>
          <a:bodyPr wrap="none" anchor="ctr"/>
          <a:lstStyle/>
          <a:p>
            <a:endParaRPr lang="en-US"/>
          </a:p>
        </p:txBody>
      </p:sp>
      <p:sp>
        <p:nvSpPr>
          <p:cNvPr id="1231880" name="Oval 8"/>
          <p:cNvSpPr>
            <a:spLocks noChangeArrowheads="1"/>
          </p:cNvSpPr>
          <p:nvPr/>
        </p:nvSpPr>
        <p:spPr bwMode="auto">
          <a:xfrm>
            <a:off x="6324600" y="3505200"/>
            <a:ext cx="2209800" cy="685800"/>
          </a:xfrm>
          <a:prstGeom prst="ellipse">
            <a:avLst/>
          </a:prstGeom>
          <a:solidFill>
            <a:schemeClr val="accent2"/>
          </a:solidFill>
          <a:ln w="9525">
            <a:solidFill>
              <a:schemeClr val="tx1"/>
            </a:solidFill>
            <a:round/>
            <a:headEnd/>
            <a:tailEnd/>
          </a:ln>
          <a:effectLst/>
        </p:spPr>
        <p:txBody>
          <a:bodyPr wrap="none" anchor="ctr"/>
          <a:lstStyle/>
          <a:p>
            <a:pPr algn="ctr"/>
            <a:r>
              <a:rPr lang="en-US" sz="2800" i="1" dirty="0">
                <a:solidFill>
                  <a:schemeClr val="bg1"/>
                </a:solidFill>
                <a:latin typeface="Myriad Roman" pitchFamily="34" charset="0"/>
              </a:rPr>
              <a:t>Deployment</a:t>
            </a:r>
          </a:p>
        </p:txBody>
      </p:sp>
      <p:sp>
        <p:nvSpPr>
          <p:cNvPr id="29" name="AutoShape 17"/>
          <p:cNvSpPr>
            <a:spLocks noChangeArrowheads="1"/>
          </p:cNvSpPr>
          <p:nvPr/>
        </p:nvSpPr>
        <p:spPr bwMode="auto">
          <a:xfrm>
            <a:off x="5486400" y="3581400"/>
            <a:ext cx="7620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9525">
            <a:solidFill>
              <a:schemeClr val="tx1"/>
            </a:solidFill>
            <a:miter lim="800000"/>
            <a:headEnd/>
            <a:tailEnd/>
          </a:ln>
          <a:effectLst/>
        </p:spPr>
        <p:txBody>
          <a:bodyPr wrap="none" anchor="ctr"/>
          <a:lstStyle/>
          <a:p>
            <a:endParaRPr lang="en-US"/>
          </a:p>
        </p:txBody>
      </p:sp>
      <p:sp>
        <p:nvSpPr>
          <p:cNvPr id="34" name="Oval 9"/>
          <p:cNvSpPr>
            <a:spLocks noChangeArrowheads="1"/>
          </p:cNvSpPr>
          <p:nvPr/>
        </p:nvSpPr>
        <p:spPr bwMode="auto">
          <a:xfrm>
            <a:off x="381000" y="3429000"/>
            <a:ext cx="2209800" cy="762000"/>
          </a:xfrm>
          <a:prstGeom prst="ellipse">
            <a:avLst/>
          </a:prstGeom>
          <a:solidFill>
            <a:srgbClr val="EAEAEA"/>
          </a:solidFill>
          <a:ln w="9525">
            <a:solidFill>
              <a:schemeClr val="tx1"/>
            </a:solidFill>
            <a:round/>
            <a:headEnd/>
            <a:tailEnd/>
          </a:ln>
          <a:effectLst/>
        </p:spPr>
        <p:txBody>
          <a:bodyPr wrap="none" anchor="ctr"/>
          <a:lstStyle/>
          <a:p>
            <a:pPr algn="ctr"/>
            <a:r>
              <a:rPr lang="en-US" sz="2800" i="1" dirty="0">
                <a:latin typeface="Myriad Roman" pitchFamily="34" charset="0"/>
              </a:rPr>
              <a:t>Processes</a:t>
            </a:r>
          </a:p>
        </p:txBody>
      </p:sp>
      <p:sp>
        <p:nvSpPr>
          <p:cNvPr id="35" name="Oval 11"/>
          <p:cNvSpPr>
            <a:spLocks noChangeArrowheads="1"/>
          </p:cNvSpPr>
          <p:nvPr/>
        </p:nvSpPr>
        <p:spPr bwMode="auto">
          <a:xfrm>
            <a:off x="3429000" y="3505200"/>
            <a:ext cx="2057400" cy="685800"/>
          </a:xfrm>
          <a:prstGeom prst="ellipse">
            <a:avLst/>
          </a:prstGeom>
          <a:solidFill>
            <a:srgbClr val="EAEAEA"/>
          </a:solidFill>
          <a:ln w="9525">
            <a:solidFill>
              <a:schemeClr val="tx1"/>
            </a:solidFill>
            <a:round/>
            <a:headEnd/>
            <a:tailEnd/>
          </a:ln>
          <a:effectLst/>
        </p:spPr>
        <p:txBody>
          <a:bodyPr wrap="none" anchor="ctr"/>
          <a:lstStyle/>
          <a:p>
            <a:pPr algn="ctr"/>
            <a:r>
              <a:rPr lang="en-US" sz="2800" i="1" dirty="0">
                <a:latin typeface="Myriad Roman" pitchFamily="34" charset="0"/>
              </a:rPr>
              <a:t>Practices</a:t>
            </a:r>
          </a:p>
        </p:txBody>
      </p:sp>
      <p:sp>
        <p:nvSpPr>
          <p:cNvPr id="36" name="AutoShape 12"/>
          <p:cNvSpPr>
            <a:spLocks noChangeArrowheads="1"/>
          </p:cNvSpPr>
          <p:nvPr/>
        </p:nvSpPr>
        <p:spPr bwMode="auto">
          <a:xfrm>
            <a:off x="2514600" y="3657600"/>
            <a:ext cx="914400" cy="304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2"/>
          </a:solidFill>
          <a:ln w="9525">
            <a:solidFill>
              <a:schemeClr val="tx1"/>
            </a:solidFill>
            <a:miter lim="800000"/>
            <a:headEnd/>
            <a:tailEnd/>
          </a:ln>
          <a:effectLst/>
        </p:spPr>
        <p:txBody>
          <a:bodyPr wrap="none" anchor="ctr"/>
          <a:lstStyle/>
          <a:p>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2898" name="Rectangle 2"/>
          <p:cNvSpPr>
            <a:spLocks noGrp="1" noChangeArrowheads="1"/>
          </p:cNvSpPr>
          <p:nvPr>
            <p:ph type="title"/>
          </p:nvPr>
        </p:nvSpPr>
        <p:spPr>
          <a:xfrm>
            <a:off x="457200" y="0"/>
            <a:ext cx="8229600" cy="685800"/>
          </a:xfrm>
        </p:spPr>
        <p:txBody>
          <a:bodyPr>
            <a:normAutofit fontScale="90000"/>
          </a:bodyPr>
          <a:lstStyle/>
          <a:p>
            <a:r>
              <a:rPr lang="en-US" dirty="0" smtClean="0"/>
              <a:t> Manufacturing Excellence</a:t>
            </a:r>
            <a:endParaRPr lang="en-US" dirty="0"/>
          </a:p>
        </p:txBody>
      </p:sp>
      <p:sp>
        <p:nvSpPr>
          <p:cNvPr id="37" name="Content Placeholder 36"/>
          <p:cNvSpPr>
            <a:spLocks noGrp="1"/>
          </p:cNvSpPr>
          <p:nvPr>
            <p:ph idx="1"/>
          </p:nvPr>
        </p:nvSpPr>
        <p:spPr>
          <a:xfrm>
            <a:off x="228600" y="685800"/>
            <a:ext cx="8763000" cy="61722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n-US" dirty="0" smtClean="0"/>
              <a:t>Business Excellence</a:t>
            </a:r>
          </a:p>
          <a:p>
            <a:endParaRPr lang="en-US" dirty="0" smtClean="0"/>
          </a:p>
          <a:p>
            <a:pPr>
              <a:buNone/>
            </a:pPr>
            <a:endParaRPr lang="en-US" dirty="0"/>
          </a:p>
        </p:txBody>
      </p:sp>
      <p:sp>
        <p:nvSpPr>
          <p:cNvPr id="1232899" name="Rectangle 3"/>
          <p:cNvSpPr>
            <a:spLocks noChangeArrowheads="1"/>
          </p:cNvSpPr>
          <p:nvPr/>
        </p:nvSpPr>
        <p:spPr bwMode="auto">
          <a:xfrm>
            <a:off x="838200" y="1447800"/>
            <a:ext cx="2133600" cy="457200"/>
          </a:xfrm>
          <a:prstGeom prst="rect">
            <a:avLst/>
          </a:prstGeom>
          <a:solidFill>
            <a:srgbClr val="CCFFFF"/>
          </a:solidFill>
          <a:ln w="9525">
            <a:solidFill>
              <a:schemeClr val="tx1"/>
            </a:solidFill>
            <a:miter lim="800000"/>
            <a:headEnd/>
            <a:tailEnd/>
          </a:ln>
          <a:effectLst/>
        </p:spPr>
        <p:txBody>
          <a:bodyPr wrap="none" anchor="ctr"/>
          <a:lstStyle/>
          <a:p>
            <a:pPr algn="ctr"/>
            <a:r>
              <a:rPr lang="en-US" sz="1400" dirty="0">
                <a:latin typeface="Myriad Roman" pitchFamily="34" charset="0"/>
              </a:rPr>
              <a:t>Approach</a:t>
            </a:r>
          </a:p>
        </p:txBody>
      </p:sp>
      <p:grpSp>
        <p:nvGrpSpPr>
          <p:cNvPr id="2" name="Group 4"/>
          <p:cNvGrpSpPr>
            <a:grpSpLocks/>
          </p:cNvGrpSpPr>
          <p:nvPr/>
        </p:nvGrpSpPr>
        <p:grpSpPr bwMode="auto">
          <a:xfrm>
            <a:off x="2971800" y="1447800"/>
            <a:ext cx="2743200" cy="457200"/>
            <a:chOff x="1872" y="912"/>
            <a:chExt cx="1728" cy="288"/>
          </a:xfrm>
        </p:grpSpPr>
        <p:sp>
          <p:nvSpPr>
            <p:cNvPr id="1232901" name="Rectangle 5"/>
            <p:cNvSpPr>
              <a:spLocks noChangeArrowheads="1"/>
            </p:cNvSpPr>
            <p:nvPr/>
          </p:nvSpPr>
          <p:spPr bwMode="auto">
            <a:xfrm>
              <a:off x="2256" y="912"/>
              <a:ext cx="1344" cy="288"/>
            </a:xfrm>
            <a:prstGeom prst="rect">
              <a:avLst/>
            </a:prstGeom>
            <a:solidFill>
              <a:srgbClr val="CCFFFF"/>
            </a:solidFill>
            <a:ln w="9525">
              <a:solidFill>
                <a:schemeClr val="tx1"/>
              </a:solidFill>
              <a:miter lim="800000"/>
              <a:headEnd/>
              <a:tailEnd/>
            </a:ln>
            <a:effectLst/>
          </p:spPr>
          <p:txBody>
            <a:bodyPr wrap="none" anchor="ctr"/>
            <a:lstStyle/>
            <a:p>
              <a:pPr algn="ctr"/>
              <a:r>
                <a:rPr lang="en-US" sz="1400" dirty="0">
                  <a:latin typeface="Myriad Roman" pitchFamily="34" charset="0"/>
                </a:rPr>
                <a:t>Deployment</a:t>
              </a:r>
            </a:p>
          </p:txBody>
        </p:sp>
        <p:cxnSp>
          <p:nvCxnSpPr>
            <p:cNvPr id="1232902" name="AutoShape 6"/>
            <p:cNvCxnSpPr>
              <a:cxnSpLocks noChangeShapeType="1"/>
              <a:stCxn id="1232899" idx="3"/>
              <a:endCxn id="1232901" idx="1"/>
            </p:cNvCxnSpPr>
            <p:nvPr/>
          </p:nvCxnSpPr>
          <p:spPr bwMode="auto">
            <a:xfrm>
              <a:off x="1872" y="1056"/>
              <a:ext cx="384" cy="1"/>
            </a:xfrm>
            <a:prstGeom prst="straightConnector1">
              <a:avLst/>
            </a:prstGeom>
            <a:noFill/>
            <a:ln w="38100">
              <a:solidFill>
                <a:schemeClr val="tx1"/>
              </a:solidFill>
              <a:round/>
              <a:headEnd/>
              <a:tailEnd type="triangle" w="med" len="med"/>
            </a:ln>
            <a:effectLst/>
          </p:spPr>
        </p:cxnSp>
      </p:grpSp>
      <p:grpSp>
        <p:nvGrpSpPr>
          <p:cNvPr id="3" name="Group 7"/>
          <p:cNvGrpSpPr>
            <a:grpSpLocks/>
          </p:cNvGrpSpPr>
          <p:nvPr/>
        </p:nvGrpSpPr>
        <p:grpSpPr bwMode="auto">
          <a:xfrm>
            <a:off x="5715000" y="1447800"/>
            <a:ext cx="2667000" cy="457200"/>
            <a:chOff x="3600" y="816"/>
            <a:chExt cx="1680" cy="288"/>
          </a:xfrm>
        </p:grpSpPr>
        <p:sp>
          <p:nvSpPr>
            <p:cNvPr id="1232904" name="Rectangle 8"/>
            <p:cNvSpPr>
              <a:spLocks noChangeArrowheads="1"/>
            </p:cNvSpPr>
            <p:nvPr/>
          </p:nvSpPr>
          <p:spPr bwMode="auto">
            <a:xfrm>
              <a:off x="3936" y="816"/>
              <a:ext cx="1344" cy="288"/>
            </a:xfrm>
            <a:prstGeom prst="rect">
              <a:avLst/>
            </a:prstGeom>
            <a:solidFill>
              <a:srgbClr val="CCFFFF"/>
            </a:solidFill>
            <a:ln w="9525">
              <a:solidFill>
                <a:schemeClr val="tx1"/>
              </a:solidFill>
              <a:miter lim="800000"/>
              <a:headEnd/>
              <a:tailEnd/>
            </a:ln>
            <a:effectLst/>
          </p:spPr>
          <p:txBody>
            <a:bodyPr wrap="none" anchor="ctr"/>
            <a:lstStyle/>
            <a:p>
              <a:pPr algn="ctr"/>
              <a:r>
                <a:rPr lang="en-US" sz="1400">
                  <a:latin typeface="Myriad Roman" pitchFamily="34" charset="0"/>
                </a:rPr>
                <a:t>Results</a:t>
              </a:r>
            </a:p>
          </p:txBody>
        </p:sp>
        <p:cxnSp>
          <p:nvCxnSpPr>
            <p:cNvPr id="1232905" name="AutoShape 9"/>
            <p:cNvCxnSpPr>
              <a:cxnSpLocks noChangeShapeType="1"/>
              <a:stCxn id="1232901" idx="3"/>
              <a:endCxn id="1232904" idx="1"/>
            </p:cNvCxnSpPr>
            <p:nvPr/>
          </p:nvCxnSpPr>
          <p:spPr bwMode="auto">
            <a:xfrm>
              <a:off x="3600" y="960"/>
              <a:ext cx="336" cy="1"/>
            </a:xfrm>
            <a:prstGeom prst="straightConnector1">
              <a:avLst/>
            </a:prstGeom>
            <a:noFill/>
            <a:ln w="38100">
              <a:solidFill>
                <a:schemeClr val="tx1"/>
              </a:solidFill>
              <a:round/>
              <a:headEnd/>
              <a:tailEnd type="triangle" w="med" len="med"/>
            </a:ln>
            <a:effectLst/>
          </p:spPr>
        </p:cxnSp>
      </p:grpSp>
      <p:grpSp>
        <p:nvGrpSpPr>
          <p:cNvPr id="4" name="Group 10"/>
          <p:cNvGrpSpPr>
            <a:grpSpLocks/>
          </p:cNvGrpSpPr>
          <p:nvPr/>
        </p:nvGrpSpPr>
        <p:grpSpPr bwMode="auto">
          <a:xfrm>
            <a:off x="838200" y="1752600"/>
            <a:ext cx="7543800" cy="914400"/>
            <a:chOff x="528" y="1008"/>
            <a:chExt cx="4752" cy="576"/>
          </a:xfrm>
        </p:grpSpPr>
        <p:sp>
          <p:nvSpPr>
            <p:cNvPr id="1232907" name="Rectangle 11"/>
            <p:cNvSpPr>
              <a:spLocks noChangeArrowheads="1"/>
            </p:cNvSpPr>
            <p:nvPr/>
          </p:nvSpPr>
          <p:spPr bwMode="auto">
            <a:xfrm>
              <a:off x="2064" y="1296"/>
              <a:ext cx="1680" cy="288"/>
            </a:xfrm>
            <a:prstGeom prst="rect">
              <a:avLst/>
            </a:prstGeom>
            <a:solidFill>
              <a:srgbClr val="CCFFFF"/>
            </a:solidFill>
            <a:ln w="9525">
              <a:solidFill>
                <a:schemeClr val="tx1"/>
              </a:solidFill>
              <a:miter lim="800000"/>
              <a:headEnd/>
              <a:tailEnd/>
            </a:ln>
            <a:effectLst/>
          </p:spPr>
          <p:txBody>
            <a:bodyPr wrap="none" anchor="ctr"/>
            <a:lstStyle/>
            <a:p>
              <a:pPr algn="ctr"/>
              <a:r>
                <a:rPr lang="en-US" sz="1400" dirty="0">
                  <a:latin typeface="Myriad Roman" pitchFamily="34" charset="0"/>
                </a:rPr>
                <a:t>Review, Align &amp; Improve</a:t>
              </a:r>
            </a:p>
          </p:txBody>
        </p:sp>
        <p:cxnSp>
          <p:nvCxnSpPr>
            <p:cNvPr id="1232908" name="AutoShape 12"/>
            <p:cNvCxnSpPr>
              <a:cxnSpLocks noChangeShapeType="1"/>
              <a:stCxn id="1232904" idx="3"/>
              <a:endCxn id="1232907" idx="3"/>
            </p:cNvCxnSpPr>
            <p:nvPr/>
          </p:nvCxnSpPr>
          <p:spPr bwMode="auto">
            <a:xfrm flipH="1">
              <a:off x="3744" y="1008"/>
              <a:ext cx="1536" cy="432"/>
            </a:xfrm>
            <a:prstGeom prst="bentConnector3">
              <a:avLst>
                <a:gd name="adj1" fmla="val -9375"/>
              </a:avLst>
            </a:prstGeom>
            <a:noFill/>
            <a:ln w="38100">
              <a:solidFill>
                <a:schemeClr val="tx1"/>
              </a:solidFill>
              <a:miter lim="800000"/>
              <a:headEnd/>
              <a:tailEnd type="triangle" w="med" len="med"/>
            </a:ln>
            <a:effectLst/>
          </p:spPr>
        </p:cxnSp>
        <p:cxnSp>
          <p:nvCxnSpPr>
            <p:cNvPr id="1232909" name="AutoShape 13"/>
            <p:cNvCxnSpPr>
              <a:cxnSpLocks noChangeShapeType="1"/>
              <a:stCxn id="1232907" idx="1"/>
              <a:endCxn id="1232899" idx="1"/>
            </p:cNvCxnSpPr>
            <p:nvPr/>
          </p:nvCxnSpPr>
          <p:spPr bwMode="auto">
            <a:xfrm rot="10800000">
              <a:off x="528" y="1008"/>
              <a:ext cx="1536" cy="432"/>
            </a:xfrm>
            <a:prstGeom prst="bentConnector3">
              <a:avLst>
                <a:gd name="adj1" fmla="val 109375"/>
              </a:avLst>
            </a:prstGeom>
            <a:noFill/>
            <a:ln w="38100">
              <a:solidFill>
                <a:schemeClr val="tx1"/>
              </a:solidFill>
              <a:miter lim="800000"/>
              <a:headEnd/>
              <a:tailEnd type="triangle" w="med" len="med"/>
            </a:ln>
            <a:effectLst/>
          </p:spPr>
        </p:cxnSp>
      </p:grpSp>
      <p:sp>
        <p:nvSpPr>
          <p:cNvPr id="1232911" name="Rectangle 15"/>
          <p:cNvSpPr>
            <a:spLocks noChangeArrowheads="1"/>
          </p:cNvSpPr>
          <p:nvPr/>
        </p:nvSpPr>
        <p:spPr bwMode="auto">
          <a:xfrm>
            <a:off x="3670300" y="2971800"/>
            <a:ext cx="2273300" cy="2803525"/>
          </a:xfrm>
          <a:prstGeom prst="rect">
            <a:avLst/>
          </a:prstGeom>
          <a:solidFill>
            <a:srgbClr val="EAEAEA"/>
          </a:solidFill>
          <a:ln w="12699">
            <a:solidFill>
              <a:schemeClr val="bg2"/>
            </a:solidFill>
            <a:miter lim="800000"/>
            <a:headEnd/>
            <a:tailEnd/>
          </a:ln>
          <a:effectLst/>
        </p:spPr>
        <p:txBody>
          <a:bodyPr wrap="none" lIns="92075" tIns="46038" rIns="92075" bIns="46038" anchor="ctr"/>
          <a:lstStyle/>
          <a:p>
            <a:pPr algn="ctr"/>
            <a:r>
              <a:rPr lang="en-US" sz="2000" dirty="0">
                <a:latin typeface="Myriad Roman" pitchFamily="34" charset="0"/>
              </a:rPr>
              <a:t>Work Core</a:t>
            </a:r>
          </a:p>
        </p:txBody>
      </p:sp>
      <p:sp>
        <p:nvSpPr>
          <p:cNvPr id="1232919" name="AutoShape 23"/>
          <p:cNvSpPr>
            <a:spLocks noChangeArrowheads="1"/>
          </p:cNvSpPr>
          <p:nvPr/>
        </p:nvSpPr>
        <p:spPr bwMode="auto">
          <a:xfrm>
            <a:off x="927100" y="5514975"/>
            <a:ext cx="1968500" cy="809625"/>
          </a:xfrm>
          <a:prstGeom prst="roundRect">
            <a:avLst>
              <a:gd name="adj" fmla="val 12495"/>
            </a:avLst>
          </a:prstGeom>
          <a:solidFill>
            <a:schemeClr val="accent2"/>
          </a:solidFill>
          <a:ln w="12699">
            <a:solidFill>
              <a:schemeClr val="tx1"/>
            </a:solidFill>
            <a:round/>
            <a:headEnd/>
            <a:tailEnd/>
          </a:ln>
          <a:effectLst/>
        </p:spPr>
        <p:txBody>
          <a:bodyPr wrap="none" lIns="92075" tIns="46038" rIns="92075" bIns="46038" anchor="ctr"/>
          <a:lstStyle/>
          <a:p>
            <a:pPr algn="ctr"/>
            <a:r>
              <a:rPr lang="en-US" sz="2000" i="1" dirty="0">
                <a:solidFill>
                  <a:schemeClr val="bg1"/>
                </a:solidFill>
                <a:latin typeface="Myriad Roman" pitchFamily="34" charset="0"/>
              </a:rPr>
              <a:t>Customer &amp;</a:t>
            </a:r>
          </a:p>
          <a:p>
            <a:pPr algn="ctr"/>
            <a:r>
              <a:rPr lang="en-US" sz="2000" i="1" dirty="0">
                <a:solidFill>
                  <a:schemeClr val="bg1"/>
                </a:solidFill>
                <a:latin typeface="Myriad Roman" pitchFamily="34" charset="0"/>
              </a:rPr>
              <a:t>Market Focus</a:t>
            </a:r>
          </a:p>
        </p:txBody>
      </p:sp>
      <p:grpSp>
        <p:nvGrpSpPr>
          <p:cNvPr id="6" name="Group 25"/>
          <p:cNvGrpSpPr>
            <a:grpSpLocks/>
          </p:cNvGrpSpPr>
          <p:nvPr/>
        </p:nvGrpSpPr>
        <p:grpSpPr bwMode="auto">
          <a:xfrm>
            <a:off x="927100" y="3076575"/>
            <a:ext cx="1968500" cy="1114425"/>
            <a:chOff x="584" y="1938"/>
            <a:chExt cx="1240" cy="702"/>
          </a:xfrm>
        </p:grpSpPr>
        <p:sp>
          <p:nvSpPr>
            <p:cNvPr id="1232922" name="AutoShape 26"/>
            <p:cNvSpPr>
              <a:spLocks noChangeArrowheads="1"/>
            </p:cNvSpPr>
            <p:nvPr/>
          </p:nvSpPr>
          <p:spPr bwMode="auto">
            <a:xfrm>
              <a:off x="584" y="1938"/>
              <a:ext cx="1240" cy="510"/>
            </a:xfrm>
            <a:prstGeom prst="roundRect">
              <a:avLst>
                <a:gd name="adj" fmla="val 12495"/>
              </a:avLst>
            </a:prstGeom>
            <a:solidFill>
              <a:srgbClr val="C00000"/>
            </a:solidFill>
            <a:ln w="12699">
              <a:solidFill>
                <a:schemeClr val="tx1"/>
              </a:solidFill>
              <a:round/>
              <a:headEnd/>
              <a:tailEnd/>
            </a:ln>
            <a:effectLst/>
          </p:spPr>
          <p:txBody>
            <a:bodyPr wrap="none" lIns="92075" tIns="46038" rIns="92075" bIns="46038" anchor="ctr"/>
            <a:lstStyle/>
            <a:p>
              <a:pPr algn="ctr"/>
              <a:r>
                <a:rPr lang="en-US" sz="2000" i="1" dirty="0">
                  <a:solidFill>
                    <a:schemeClr val="bg1"/>
                  </a:solidFill>
                  <a:latin typeface="Myriad Roman" pitchFamily="34" charset="0"/>
                </a:rPr>
                <a:t>Leadership</a:t>
              </a:r>
            </a:p>
          </p:txBody>
        </p:sp>
        <p:sp>
          <p:nvSpPr>
            <p:cNvPr id="1232923" name="AutoShape 27"/>
            <p:cNvSpPr>
              <a:spLocks noChangeArrowheads="1"/>
            </p:cNvSpPr>
            <p:nvPr/>
          </p:nvSpPr>
          <p:spPr bwMode="auto">
            <a:xfrm rot="5400000">
              <a:off x="1072" y="2368"/>
              <a:ext cx="200" cy="344"/>
            </a:xfrm>
            <a:prstGeom prst="rightArrow">
              <a:avLst>
                <a:gd name="adj1" fmla="val 75009"/>
                <a:gd name="adj2" fmla="val 50005"/>
              </a:avLst>
            </a:prstGeom>
            <a:solidFill>
              <a:schemeClr val="accent2"/>
            </a:solidFill>
            <a:ln w="12699">
              <a:solidFill>
                <a:schemeClr val="tx1"/>
              </a:solidFill>
              <a:miter lim="800000"/>
              <a:headEnd/>
              <a:tailEnd/>
            </a:ln>
            <a:effectLst/>
          </p:spPr>
          <p:txBody>
            <a:bodyPr wrap="none" anchor="ctr"/>
            <a:lstStyle/>
            <a:p>
              <a:endParaRPr lang="en-US"/>
            </a:p>
          </p:txBody>
        </p:sp>
      </p:grpSp>
      <p:grpSp>
        <p:nvGrpSpPr>
          <p:cNvPr id="7" name="Group 29"/>
          <p:cNvGrpSpPr>
            <a:grpSpLocks/>
          </p:cNvGrpSpPr>
          <p:nvPr/>
        </p:nvGrpSpPr>
        <p:grpSpPr bwMode="auto">
          <a:xfrm>
            <a:off x="2590800" y="2743200"/>
            <a:ext cx="6019800" cy="3200400"/>
            <a:chOff x="1632" y="1728"/>
            <a:chExt cx="3792" cy="2016"/>
          </a:xfrm>
        </p:grpSpPr>
        <p:sp>
          <p:nvSpPr>
            <p:cNvPr id="1232926" name="Oval 30"/>
            <p:cNvSpPr>
              <a:spLocks noChangeArrowheads="1"/>
            </p:cNvSpPr>
            <p:nvPr/>
          </p:nvSpPr>
          <p:spPr bwMode="auto">
            <a:xfrm>
              <a:off x="5184" y="2448"/>
              <a:ext cx="240" cy="240"/>
            </a:xfrm>
            <a:prstGeom prst="ellipse">
              <a:avLst/>
            </a:prstGeom>
            <a:solidFill>
              <a:srgbClr val="FFFF00"/>
            </a:solidFill>
            <a:ln w="9525">
              <a:solidFill>
                <a:schemeClr val="tx1"/>
              </a:solidFill>
              <a:round/>
              <a:headEnd/>
              <a:tailEnd/>
            </a:ln>
            <a:effectLst/>
          </p:spPr>
          <p:txBody>
            <a:bodyPr wrap="none" anchor="ctr"/>
            <a:lstStyle/>
            <a:p>
              <a:pPr algn="ctr"/>
              <a:r>
                <a:rPr lang="en-US" sz="1800">
                  <a:latin typeface="Myriad Roman" pitchFamily="34" charset="0"/>
                </a:rPr>
                <a:t>7</a:t>
              </a:r>
            </a:p>
          </p:txBody>
        </p:sp>
        <p:sp>
          <p:nvSpPr>
            <p:cNvPr id="1232927" name="Oval 31"/>
            <p:cNvSpPr>
              <a:spLocks noChangeArrowheads="1"/>
            </p:cNvSpPr>
            <p:nvPr/>
          </p:nvSpPr>
          <p:spPr bwMode="auto">
            <a:xfrm>
              <a:off x="3456" y="1920"/>
              <a:ext cx="240" cy="240"/>
            </a:xfrm>
            <a:prstGeom prst="ellipse">
              <a:avLst/>
            </a:prstGeom>
            <a:solidFill>
              <a:srgbClr val="FFFF00"/>
            </a:solidFill>
            <a:ln w="9525">
              <a:solidFill>
                <a:schemeClr val="tx1"/>
              </a:solidFill>
              <a:round/>
              <a:headEnd/>
              <a:tailEnd/>
            </a:ln>
            <a:effectLst/>
          </p:spPr>
          <p:txBody>
            <a:bodyPr wrap="none" anchor="ctr"/>
            <a:lstStyle/>
            <a:p>
              <a:pPr algn="ctr"/>
              <a:r>
                <a:rPr lang="en-US" sz="1800">
                  <a:latin typeface="Myriad Roman" pitchFamily="34" charset="0"/>
                </a:rPr>
                <a:t>5</a:t>
              </a:r>
            </a:p>
          </p:txBody>
        </p:sp>
        <p:sp>
          <p:nvSpPr>
            <p:cNvPr id="1232928" name="Oval 32"/>
            <p:cNvSpPr>
              <a:spLocks noChangeArrowheads="1"/>
            </p:cNvSpPr>
            <p:nvPr/>
          </p:nvSpPr>
          <p:spPr bwMode="auto">
            <a:xfrm>
              <a:off x="3456" y="2832"/>
              <a:ext cx="240" cy="240"/>
            </a:xfrm>
            <a:prstGeom prst="ellipse">
              <a:avLst/>
            </a:prstGeom>
            <a:solidFill>
              <a:srgbClr val="FFFF00"/>
            </a:solidFill>
            <a:ln w="9525">
              <a:solidFill>
                <a:schemeClr val="tx1"/>
              </a:solidFill>
              <a:round/>
              <a:headEnd/>
              <a:tailEnd/>
            </a:ln>
            <a:effectLst/>
          </p:spPr>
          <p:txBody>
            <a:bodyPr wrap="none" anchor="ctr"/>
            <a:lstStyle/>
            <a:p>
              <a:pPr algn="ctr"/>
              <a:r>
                <a:rPr lang="en-US" sz="1800" dirty="0">
                  <a:latin typeface="Myriad Roman" pitchFamily="34" charset="0"/>
                </a:rPr>
                <a:t>6</a:t>
              </a:r>
            </a:p>
          </p:txBody>
        </p:sp>
        <p:sp>
          <p:nvSpPr>
            <p:cNvPr id="1232929" name="Oval 33"/>
            <p:cNvSpPr>
              <a:spLocks noChangeArrowheads="1"/>
            </p:cNvSpPr>
            <p:nvPr/>
          </p:nvSpPr>
          <p:spPr bwMode="auto">
            <a:xfrm>
              <a:off x="1632" y="3168"/>
              <a:ext cx="240" cy="240"/>
            </a:xfrm>
            <a:prstGeom prst="ellipse">
              <a:avLst/>
            </a:prstGeom>
            <a:solidFill>
              <a:srgbClr val="FFFF00"/>
            </a:solidFill>
            <a:ln w="9525">
              <a:solidFill>
                <a:schemeClr val="tx1"/>
              </a:solidFill>
              <a:round/>
              <a:headEnd/>
              <a:tailEnd/>
            </a:ln>
            <a:effectLst/>
          </p:spPr>
          <p:txBody>
            <a:bodyPr wrap="none" anchor="ctr"/>
            <a:lstStyle/>
            <a:p>
              <a:pPr algn="ctr"/>
              <a:r>
                <a:rPr lang="en-US" sz="1800">
                  <a:latin typeface="Myriad Roman" pitchFamily="34" charset="0"/>
                </a:rPr>
                <a:t>3</a:t>
              </a:r>
            </a:p>
          </p:txBody>
        </p:sp>
        <p:sp>
          <p:nvSpPr>
            <p:cNvPr id="1232930" name="Oval 34"/>
            <p:cNvSpPr>
              <a:spLocks noChangeArrowheads="1"/>
            </p:cNvSpPr>
            <p:nvPr/>
          </p:nvSpPr>
          <p:spPr bwMode="auto">
            <a:xfrm>
              <a:off x="4416" y="3504"/>
              <a:ext cx="240" cy="240"/>
            </a:xfrm>
            <a:prstGeom prst="ellipse">
              <a:avLst/>
            </a:prstGeom>
            <a:solidFill>
              <a:srgbClr val="FFFF00"/>
            </a:solidFill>
            <a:ln w="9525">
              <a:solidFill>
                <a:schemeClr val="tx1"/>
              </a:solidFill>
              <a:round/>
              <a:headEnd/>
              <a:tailEnd/>
            </a:ln>
            <a:effectLst/>
          </p:spPr>
          <p:txBody>
            <a:bodyPr wrap="none" anchor="ctr"/>
            <a:lstStyle/>
            <a:p>
              <a:pPr algn="ctr"/>
              <a:r>
                <a:rPr lang="en-US" sz="1800" dirty="0">
                  <a:latin typeface="Myriad Roman" pitchFamily="34" charset="0"/>
                </a:rPr>
                <a:t>4</a:t>
              </a:r>
            </a:p>
          </p:txBody>
        </p:sp>
        <p:sp>
          <p:nvSpPr>
            <p:cNvPr id="1232931" name="Oval 35"/>
            <p:cNvSpPr>
              <a:spLocks noChangeArrowheads="1"/>
            </p:cNvSpPr>
            <p:nvPr/>
          </p:nvSpPr>
          <p:spPr bwMode="auto">
            <a:xfrm>
              <a:off x="1632" y="2304"/>
              <a:ext cx="240" cy="240"/>
            </a:xfrm>
            <a:prstGeom prst="ellipse">
              <a:avLst/>
            </a:prstGeom>
            <a:solidFill>
              <a:srgbClr val="FFFF00"/>
            </a:solidFill>
            <a:ln w="9525">
              <a:solidFill>
                <a:schemeClr val="tx1"/>
              </a:solidFill>
              <a:round/>
              <a:headEnd/>
              <a:tailEnd/>
            </a:ln>
            <a:effectLst/>
          </p:spPr>
          <p:txBody>
            <a:bodyPr wrap="none" anchor="ctr"/>
            <a:lstStyle/>
            <a:p>
              <a:pPr algn="ctr"/>
              <a:r>
                <a:rPr lang="en-US" sz="1800" dirty="0">
                  <a:latin typeface="Myriad Roman" pitchFamily="34" charset="0"/>
                </a:rPr>
                <a:t>2</a:t>
              </a:r>
            </a:p>
          </p:txBody>
        </p:sp>
        <p:sp>
          <p:nvSpPr>
            <p:cNvPr id="1232932" name="Oval 36"/>
            <p:cNvSpPr>
              <a:spLocks noChangeArrowheads="1"/>
            </p:cNvSpPr>
            <p:nvPr/>
          </p:nvSpPr>
          <p:spPr bwMode="auto">
            <a:xfrm>
              <a:off x="1632" y="1728"/>
              <a:ext cx="240" cy="240"/>
            </a:xfrm>
            <a:prstGeom prst="ellipse">
              <a:avLst/>
            </a:prstGeom>
            <a:solidFill>
              <a:srgbClr val="FFFF00"/>
            </a:solidFill>
            <a:ln w="9525">
              <a:solidFill>
                <a:schemeClr val="tx1"/>
              </a:solidFill>
              <a:round/>
              <a:headEnd/>
              <a:tailEnd/>
            </a:ln>
            <a:effectLst/>
          </p:spPr>
          <p:txBody>
            <a:bodyPr wrap="none" anchor="ctr"/>
            <a:lstStyle/>
            <a:p>
              <a:pPr algn="ctr"/>
              <a:r>
                <a:rPr lang="en-US" sz="1800">
                  <a:latin typeface="Myriad Roman" pitchFamily="34" charset="0"/>
                </a:rPr>
                <a:t>1</a:t>
              </a:r>
            </a:p>
          </p:txBody>
        </p:sp>
      </p:grpSp>
      <p:grpSp>
        <p:nvGrpSpPr>
          <p:cNvPr id="50" name="Group 49"/>
          <p:cNvGrpSpPr/>
          <p:nvPr/>
        </p:nvGrpSpPr>
        <p:grpSpPr>
          <a:xfrm>
            <a:off x="381000" y="2971800"/>
            <a:ext cx="8369300" cy="3962400"/>
            <a:chOff x="381000" y="2590800"/>
            <a:chExt cx="8369300" cy="3962400"/>
          </a:xfrm>
        </p:grpSpPr>
        <p:sp>
          <p:nvSpPr>
            <p:cNvPr id="1232910" name="AutoShape 14"/>
            <p:cNvSpPr>
              <a:spLocks noChangeArrowheads="1"/>
            </p:cNvSpPr>
            <p:nvPr/>
          </p:nvSpPr>
          <p:spPr bwMode="auto">
            <a:xfrm>
              <a:off x="381000" y="2590800"/>
              <a:ext cx="8369300" cy="3962400"/>
            </a:xfrm>
            <a:prstGeom prst="roundRect">
              <a:avLst>
                <a:gd name="adj" fmla="val 12495"/>
              </a:avLst>
            </a:prstGeom>
            <a:noFill/>
            <a:ln w="12699">
              <a:solidFill>
                <a:schemeClr val="tx1"/>
              </a:solidFill>
              <a:round/>
              <a:headEnd/>
              <a:tailEnd/>
            </a:ln>
            <a:effectLst/>
          </p:spPr>
          <p:txBody>
            <a:bodyPr wrap="none" lIns="92075" tIns="46038" rIns="92075" bIns="46038" anchor="ctr"/>
            <a:lstStyle/>
            <a:p>
              <a:pPr algn="r"/>
              <a:endParaRPr lang="en-US" sz="2000" dirty="0">
                <a:latin typeface="Myriad Roman" pitchFamily="34" charset="0"/>
              </a:endParaRPr>
            </a:p>
            <a:p>
              <a:pPr algn="r"/>
              <a:endParaRPr lang="en-US" sz="2000" dirty="0">
                <a:latin typeface="Myriad Roman" pitchFamily="34" charset="0"/>
              </a:endParaRPr>
            </a:p>
            <a:p>
              <a:pPr algn="r"/>
              <a:endParaRPr lang="en-US" sz="2000" dirty="0">
                <a:latin typeface="Myriad Roman" pitchFamily="34" charset="0"/>
              </a:endParaRPr>
            </a:p>
            <a:p>
              <a:pPr algn="r"/>
              <a:endParaRPr lang="en-US" sz="2000" dirty="0">
                <a:latin typeface="Myriad Roman" pitchFamily="34" charset="0"/>
              </a:endParaRPr>
            </a:p>
            <a:p>
              <a:pPr algn="r"/>
              <a:endParaRPr lang="en-US" sz="2000" dirty="0">
                <a:latin typeface="Myriad Roman" pitchFamily="34" charset="0"/>
              </a:endParaRPr>
            </a:p>
            <a:p>
              <a:pPr algn="r"/>
              <a:endParaRPr lang="en-US" sz="2000" dirty="0">
                <a:latin typeface="Myriad Roman" pitchFamily="34" charset="0"/>
              </a:endParaRPr>
            </a:p>
            <a:p>
              <a:pPr algn="r"/>
              <a:endParaRPr lang="en-US" sz="3200" dirty="0">
                <a:latin typeface="Myriad Roman" pitchFamily="34" charset="0"/>
              </a:endParaRPr>
            </a:p>
            <a:p>
              <a:pPr algn="r"/>
              <a:endParaRPr lang="en-US" sz="2000" dirty="0">
                <a:latin typeface="Myriad Roman" pitchFamily="34" charset="0"/>
              </a:endParaRPr>
            </a:p>
            <a:p>
              <a:pPr algn="r"/>
              <a:endParaRPr lang="en-US" sz="2000" dirty="0">
                <a:latin typeface="Myriad Roman" pitchFamily="34" charset="0"/>
              </a:endParaRPr>
            </a:p>
            <a:p>
              <a:pPr algn="r"/>
              <a:endParaRPr lang="en-US" sz="2000" dirty="0">
                <a:latin typeface="Myriad Roman" pitchFamily="34" charset="0"/>
              </a:endParaRPr>
            </a:p>
            <a:p>
              <a:pPr algn="r"/>
              <a:r>
                <a:rPr lang="en-US" sz="2000" i="1" dirty="0">
                  <a:latin typeface="Myriad Roman" pitchFamily="34" charset="0"/>
                </a:rPr>
                <a:t>Information &amp; Analysis</a:t>
              </a:r>
            </a:p>
          </p:txBody>
        </p:sp>
        <p:sp>
          <p:nvSpPr>
            <p:cNvPr id="40" name="AutoShape 17"/>
            <p:cNvSpPr>
              <a:spLocks noChangeArrowheads="1"/>
            </p:cNvSpPr>
            <p:nvPr/>
          </p:nvSpPr>
          <p:spPr bwMode="auto">
            <a:xfrm>
              <a:off x="3810000" y="3000375"/>
              <a:ext cx="1968500" cy="809625"/>
            </a:xfrm>
            <a:prstGeom prst="roundRect">
              <a:avLst>
                <a:gd name="adj" fmla="val 12495"/>
              </a:avLst>
            </a:prstGeom>
            <a:solidFill>
              <a:schemeClr val="accent2"/>
            </a:solidFill>
            <a:ln w="12699">
              <a:solidFill>
                <a:schemeClr val="tx1"/>
              </a:solidFill>
              <a:round/>
              <a:headEnd/>
              <a:tailEnd/>
            </a:ln>
            <a:effectLst/>
          </p:spPr>
          <p:txBody>
            <a:bodyPr wrap="none" lIns="92075" tIns="46038" rIns="92075" bIns="46038" anchor="ctr"/>
            <a:lstStyle/>
            <a:p>
              <a:pPr algn="ctr"/>
              <a:r>
                <a:rPr lang="en-US" sz="2000" i="1" dirty="0">
                  <a:solidFill>
                    <a:schemeClr val="bg1"/>
                  </a:solidFill>
                  <a:latin typeface="Myriad Roman" pitchFamily="34" charset="0"/>
                </a:rPr>
                <a:t>H R</a:t>
              </a:r>
            </a:p>
            <a:p>
              <a:pPr algn="ctr"/>
              <a:r>
                <a:rPr lang="en-US" sz="2000" i="1" dirty="0">
                  <a:solidFill>
                    <a:schemeClr val="bg1"/>
                  </a:solidFill>
                  <a:latin typeface="Myriad Roman" pitchFamily="34" charset="0"/>
                </a:rPr>
                <a:t>Focus</a:t>
              </a:r>
            </a:p>
          </p:txBody>
        </p:sp>
        <p:sp>
          <p:nvSpPr>
            <p:cNvPr id="41" name="AutoShape 18"/>
            <p:cNvSpPr>
              <a:spLocks noChangeArrowheads="1"/>
            </p:cNvSpPr>
            <p:nvPr/>
          </p:nvSpPr>
          <p:spPr bwMode="auto">
            <a:xfrm>
              <a:off x="914400" y="3914775"/>
              <a:ext cx="1968500" cy="809625"/>
            </a:xfrm>
            <a:prstGeom prst="roundRect">
              <a:avLst>
                <a:gd name="adj" fmla="val 12495"/>
              </a:avLst>
            </a:prstGeom>
            <a:solidFill>
              <a:schemeClr val="accent2"/>
            </a:solidFill>
            <a:ln w="12699">
              <a:solidFill>
                <a:schemeClr val="tx1"/>
              </a:solidFill>
              <a:round/>
              <a:headEnd/>
              <a:tailEnd/>
            </a:ln>
            <a:effectLst/>
          </p:spPr>
          <p:txBody>
            <a:bodyPr wrap="none" lIns="92075" tIns="46038" rIns="92075" bIns="46038" anchor="ctr"/>
            <a:lstStyle/>
            <a:p>
              <a:pPr algn="ctr"/>
              <a:r>
                <a:rPr lang="en-US" sz="2000" i="1" dirty="0">
                  <a:solidFill>
                    <a:schemeClr val="bg1"/>
                  </a:solidFill>
                  <a:latin typeface="Myriad Roman" pitchFamily="34" charset="0"/>
                </a:rPr>
                <a:t>Strategic</a:t>
              </a:r>
            </a:p>
            <a:p>
              <a:pPr algn="ctr"/>
              <a:r>
                <a:rPr lang="en-US" sz="2000" i="1" dirty="0">
                  <a:solidFill>
                    <a:schemeClr val="bg1"/>
                  </a:solidFill>
                  <a:latin typeface="Myriad Roman" pitchFamily="34" charset="0"/>
                </a:rPr>
                <a:t>Planning</a:t>
              </a:r>
            </a:p>
          </p:txBody>
        </p:sp>
        <p:sp>
          <p:nvSpPr>
            <p:cNvPr id="42" name="AutoShape 19"/>
            <p:cNvSpPr>
              <a:spLocks noChangeArrowheads="1"/>
            </p:cNvSpPr>
            <p:nvPr/>
          </p:nvSpPr>
          <p:spPr bwMode="auto">
            <a:xfrm>
              <a:off x="6553200" y="3990975"/>
              <a:ext cx="1968500" cy="809625"/>
            </a:xfrm>
            <a:prstGeom prst="roundRect">
              <a:avLst>
                <a:gd name="adj" fmla="val 12495"/>
              </a:avLst>
            </a:prstGeom>
            <a:solidFill>
              <a:schemeClr val="accent2"/>
            </a:solidFill>
            <a:ln w="12699">
              <a:solidFill>
                <a:schemeClr val="tx1"/>
              </a:solidFill>
              <a:round/>
              <a:headEnd/>
              <a:tailEnd/>
            </a:ln>
            <a:effectLst/>
          </p:spPr>
          <p:txBody>
            <a:bodyPr wrap="none" lIns="92075" tIns="46038" rIns="92075" bIns="46038" anchor="ctr"/>
            <a:lstStyle/>
            <a:p>
              <a:pPr algn="ctr"/>
              <a:r>
                <a:rPr lang="en-US" sz="2000" i="1">
                  <a:solidFill>
                    <a:schemeClr val="bg1"/>
                  </a:solidFill>
                  <a:latin typeface="Myriad Roman" pitchFamily="34" charset="0"/>
                </a:rPr>
                <a:t>Business</a:t>
              </a:r>
            </a:p>
            <a:p>
              <a:pPr algn="ctr"/>
              <a:r>
                <a:rPr lang="en-US" sz="2000" i="1">
                  <a:solidFill>
                    <a:schemeClr val="bg1"/>
                  </a:solidFill>
                  <a:latin typeface="Myriad Roman" pitchFamily="34" charset="0"/>
                </a:rPr>
                <a:t>Results</a:t>
              </a:r>
            </a:p>
          </p:txBody>
        </p:sp>
        <p:sp>
          <p:nvSpPr>
            <p:cNvPr id="43" name="AutoShape 20"/>
            <p:cNvSpPr>
              <a:spLocks noChangeArrowheads="1"/>
            </p:cNvSpPr>
            <p:nvPr/>
          </p:nvSpPr>
          <p:spPr bwMode="auto">
            <a:xfrm>
              <a:off x="3810000" y="4495800"/>
              <a:ext cx="1968500" cy="809625"/>
            </a:xfrm>
            <a:prstGeom prst="roundRect">
              <a:avLst>
                <a:gd name="adj" fmla="val 12495"/>
              </a:avLst>
            </a:prstGeom>
            <a:solidFill>
              <a:srgbClr val="00B050"/>
            </a:solidFill>
            <a:ln w="12699">
              <a:solidFill>
                <a:schemeClr val="tx1"/>
              </a:solidFill>
              <a:round/>
              <a:headEnd/>
              <a:tailEnd/>
            </a:ln>
            <a:effectLst/>
          </p:spPr>
          <p:txBody>
            <a:bodyPr wrap="none" lIns="92075" tIns="46038" rIns="92075" bIns="46038" anchor="ctr"/>
            <a:lstStyle/>
            <a:p>
              <a:pPr algn="ctr"/>
              <a:r>
                <a:rPr lang="en-US" sz="2000" i="1" dirty="0">
                  <a:solidFill>
                    <a:schemeClr val="bg1"/>
                  </a:solidFill>
                  <a:latin typeface="Myriad Roman" pitchFamily="34" charset="0"/>
                </a:rPr>
                <a:t>Process</a:t>
              </a:r>
            </a:p>
            <a:p>
              <a:pPr algn="ctr"/>
              <a:r>
                <a:rPr lang="en-US" sz="2000" i="1" dirty="0">
                  <a:solidFill>
                    <a:schemeClr val="bg1"/>
                  </a:solidFill>
                  <a:latin typeface="Myriad Roman" pitchFamily="34" charset="0"/>
                </a:rPr>
                <a:t>Management</a:t>
              </a:r>
            </a:p>
          </p:txBody>
        </p:sp>
        <p:sp>
          <p:nvSpPr>
            <p:cNvPr id="44" name="AutoShape 21"/>
            <p:cNvSpPr>
              <a:spLocks noChangeArrowheads="1"/>
            </p:cNvSpPr>
            <p:nvPr/>
          </p:nvSpPr>
          <p:spPr bwMode="auto">
            <a:xfrm>
              <a:off x="6019800" y="4051300"/>
              <a:ext cx="444500" cy="673100"/>
            </a:xfrm>
            <a:prstGeom prst="rightArrow">
              <a:avLst>
                <a:gd name="adj1" fmla="val 75009"/>
                <a:gd name="adj2" fmla="val 50005"/>
              </a:avLst>
            </a:prstGeom>
            <a:solidFill>
              <a:schemeClr val="accent2"/>
            </a:solidFill>
            <a:ln w="12699">
              <a:solidFill>
                <a:schemeClr val="tx1"/>
              </a:solidFill>
              <a:miter lim="800000"/>
              <a:headEnd/>
              <a:tailEnd/>
            </a:ln>
            <a:effectLst/>
          </p:spPr>
          <p:txBody>
            <a:bodyPr wrap="none" anchor="ctr"/>
            <a:lstStyle/>
            <a:p>
              <a:endParaRPr lang="en-US"/>
            </a:p>
          </p:txBody>
        </p:sp>
        <p:sp>
          <p:nvSpPr>
            <p:cNvPr id="47" name="AutoShape 27"/>
            <p:cNvSpPr>
              <a:spLocks noChangeArrowheads="1"/>
            </p:cNvSpPr>
            <p:nvPr/>
          </p:nvSpPr>
          <p:spPr bwMode="auto">
            <a:xfrm rot="5400000">
              <a:off x="1689100" y="4686300"/>
              <a:ext cx="317500" cy="546100"/>
            </a:xfrm>
            <a:prstGeom prst="rightArrow">
              <a:avLst>
                <a:gd name="adj1" fmla="val 75009"/>
                <a:gd name="adj2" fmla="val 50005"/>
              </a:avLst>
            </a:prstGeom>
            <a:solidFill>
              <a:schemeClr val="accent2"/>
            </a:solidFill>
            <a:ln w="12699">
              <a:solidFill>
                <a:schemeClr val="tx1"/>
              </a:solidFill>
              <a:miter lim="800000"/>
              <a:headEnd/>
              <a:tailEnd/>
            </a:ln>
            <a:effectLst/>
          </p:spPr>
          <p:txBody>
            <a:bodyPr wrap="none" anchor="ctr"/>
            <a:lstStyle/>
            <a:p>
              <a:endParaRPr lang="en-US"/>
            </a:p>
          </p:txBody>
        </p:sp>
        <p:sp>
          <p:nvSpPr>
            <p:cNvPr id="48" name="AutoShape 28"/>
            <p:cNvSpPr>
              <a:spLocks noChangeArrowheads="1"/>
            </p:cNvSpPr>
            <p:nvPr/>
          </p:nvSpPr>
          <p:spPr bwMode="auto">
            <a:xfrm>
              <a:off x="3124200" y="4051300"/>
              <a:ext cx="444500" cy="673100"/>
            </a:xfrm>
            <a:prstGeom prst="rightArrow">
              <a:avLst>
                <a:gd name="adj1" fmla="val 75009"/>
                <a:gd name="adj2" fmla="val 50005"/>
              </a:avLst>
            </a:prstGeom>
            <a:solidFill>
              <a:schemeClr val="accent2"/>
            </a:solidFill>
            <a:ln w="12699">
              <a:solidFill>
                <a:schemeClr val="tx1"/>
              </a:solidFill>
              <a:miter lim="800000"/>
              <a:headEnd/>
              <a:tailEnd/>
            </a:ln>
            <a:effectLst/>
          </p:spPr>
          <p:txBody>
            <a:bodyPr wrap="none" anchor="ctr"/>
            <a:lstStyle/>
            <a:p>
              <a:endParaRPr lang="en-US"/>
            </a:p>
          </p:txBody>
        </p:sp>
      </p:gr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1374</Words>
  <Application>Microsoft Office PowerPoint</Application>
  <PresentationFormat>On-screen Show (4:3)</PresentationFormat>
  <Paragraphs>289</Paragraphs>
  <Slides>25</Slides>
  <Notes>7</Notes>
  <HiddenSlides>1</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Manufacturing Excellence</vt:lpstr>
      <vt:lpstr>Manufacturing Excellence</vt:lpstr>
      <vt:lpstr>Manufacturing Excellence</vt:lpstr>
      <vt:lpstr>Manufacturing Excellence</vt:lpstr>
      <vt:lpstr>Manufacturing Excellence </vt:lpstr>
      <vt:lpstr>Manufacturing Excellence </vt:lpstr>
      <vt:lpstr>Manufacturing Excellence</vt:lpstr>
      <vt:lpstr>Manufacturing Excellence</vt:lpstr>
      <vt:lpstr> Manufacturing Excellence</vt:lpstr>
      <vt:lpstr>Essentials For Excellence</vt:lpstr>
      <vt:lpstr>Manufacturing Excellence</vt:lpstr>
      <vt:lpstr>Manufacturing Excellence</vt:lpstr>
      <vt:lpstr>Manufacturing Excellence</vt:lpstr>
      <vt:lpstr>Manufacturing Excellence</vt:lpstr>
      <vt:lpstr>Manufacturing Excellence</vt:lpstr>
      <vt:lpstr>Manufacturing Excellence</vt:lpstr>
      <vt:lpstr>Manufacturing Excellence</vt:lpstr>
      <vt:lpstr>Manufacturing Excellence</vt:lpstr>
      <vt:lpstr>Manufacturing Excellence</vt:lpstr>
      <vt:lpstr>Manufacturing Excellence</vt:lpstr>
      <vt:lpstr>Manufacturing Excellence</vt:lpstr>
      <vt:lpstr>Slide 22</vt:lpstr>
      <vt:lpstr>The Journey To Business Excellence</vt:lpstr>
      <vt:lpstr>Manufacturing Excellence</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acer</cp:lastModifiedBy>
  <cp:revision>99</cp:revision>
  <dcterms:created xsi:type="dcterms:W3CDTF">2006-08-16T00:00:00Z</dcterms:created>
  <dcterms:modified xsi:type="dcterms:W3CDTF">2014-07-28T16:51:00Z</dcterms:modified>
</cp:coreProperties>
</file>